
<file path=[Content_Types].xml><?xml version="1.0" encoding="utf-8"?>
<Types xmlns="http://schemas.openxmlformats.org/package/2006/content-types">
  <Default Extension="1" ContentType="image/jpeg"/>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2" r:id="rId4"/>
  </p:sldMasterIdLst>
  <p:notesMasterIdLst>
    <p:notesMasterId r:id="rId19"/>
  </p:notesMasterIdLst>
  <p:sldIdLst>
    <p:sldId id="256" r:id="rId5"/>
    <p:sldId id="266" r:id="rId6"/>
    <p:sldId id="287" r:id="rId7"/>
    <p:sldId id="293" r:id="rId8"/>
    <p:sldId id="288" r:id="rId9"/>
    <p:sldId id="291" r:id="rId10"/>
    <p:sldId id="292" r:id="rId11"/>
    <p:sldId id="301" r:id="rId12"/>
    <p:sldId id="300" r:id="rId13"/>
    <p:sldId id="302" r:id="rId14"/>
    <p:sldId id="296" r:id="rId15"/>
    <p:sldId id="306" r:id="rId16"/>
    <p:sldId id="269"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E16364-771E-EA90-5B34-9F4C70B54152}" name="Hruby, Toni L." initials="HTL" userId="S::tlhruby@nd.gov::32761d4b-5a09-4c9b-867e-f01dbf57656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0612" autoAdjust="0"/>
  </p:normalViewPr>
  <p:slideViewPr>
    <p:cSldViewPr snapToGrid="0" showGuides="1">
      <p:cViewPr varScale="1">
        <p:scale>
          <a:sx n="88" d="100"/>
          <a:sy n="88" d="100"/>
        </p:scale>
        <p:origin x="1808"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0" d="100"/>
          <a:sy n="60" d="100"/>
        </p:scale>
        <p:origin x="2500"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05/8/layout/hList7" loCatId="process" qsTypeId="urn:microsoft.com/office/officeart/2005/8/quickstyle/simple1" qsCatId="simple" csTypeId="urn:microsoft.com/office/officeart/2005/8/colors/colorful1" csCatId="colorful" phldr="1"/>
      <dgm:spPr/>
      <dgm:t>
        <a:bodyPr/>
        <a:lstStyle/>
        <a:p>
          <a:endParaRPr lang="en-US"/>
        </a:p>
      </dgm:t>
    </dgm:pt>
    <dgm:pt modelId="{AACEAFD5-63CF-4AFC-B46F-BE086C5D447C}">
      <dgm:prSet phldrT="[Text]" custT="1"/>
      <dgm:spPr>
        <a:solidFill>
          <a:schemeClr val="accent1"/>
        </a:solidFill>
      </dgm:spPr>
      <dgm:t>
        <a:bodyPr/>
        <a:lstStyle/>
        <a:p>
          <a:r>
            <a:rPr lang="en-US" sz="2200" dirty="0">
              <a:latin typeface="Calibri Light" panose="020F0302020204030204" pitchFamily="34" charset="0"/>
              <a:cs typeface="Calibri Light" panose="020F0302020204030204" pitchFamily="34" charset="0"/>
            </a:rPr>
            <a:t>Complete high school or GED </a:t>
          </a:r>
          <a:endParaRPr lang="en-US" sz="2200" b="0" dirty="0">
            <a:latin typeface="Calibri Light" panose="020F0302020204030204" pitchFamily="34" charset="0"/>
            <a:cs typeface="Calibri Light" panose="020F0302020204030204" pitchFamily="34" charset="0"/>
          </a:endParaRPr>
        </a:p>
      </dgm:t>
    </dgm:pt>
    <dgm:pt modelId="{7A8D4B4D-06E9-4958-810D-A6226B6AC588}" type="sibTrans" cxnId="{AE101ABC-7EA3-4444-A576-8AB15A371C84}">
      <dgm:prSet/>
      <dgm:spPr/>
      <dgm:t>
        <a:bodyPr/>
        <a:lstStyle/>
        <a:p>
          <a:endParaRPr lang="en-US"/>
        </a:p>
      </dgm:t>
    </dgm:pt>
    <dgm:pt modelId="{7A0BD8EC-BB4A-4912-A54E-6F39B681264E}" type="parTrans" cxnId="{AE101ABC-7EA3-4444-A576-8AB15A371C84}">
      <dgm:prSet/>
      <dgm:spPr/>
      <dgm:t>
        <a:bodyPr/>
        <a:lstStyle/>
        <a:p>
          <a:endParaRPr lang="en-US"/>
        </a:p>
      </dgm:t>
    </dgm:pt>
    <dgm:pt modelId="{F7184ACF-945F-4746-9DD7-A9FAFF8C2483}">
      <dgm:prSet custT="1"/>
      <dgm:spPr/>
      <dgm:t>
        <a:bodyPr/>
        <a:lstStyle/>
        <a:p>
          <a:pPr algn="ctr"/>
          <a:r>
            <a:rPr lang="en-US" sz="2200" dirty="0">
              <a:latin typeface="Calibri Light" panose="020F0302020204030204" pitchFamily="34" charset="0"/>
              <a:cs typeface="Calibri Light" panose="020F0302020204030204" pitchFamily="34" charset="0"/>
            </a:rPr>
            <a:t>Begin practice</a:t>
          </a:r>
        </a:p>
      </dgm:t>
    </dgm:pt>
    <dgm:pt modelId="{6C74EA4C-DAB2-4AC9-9440-2EA3CAC3476C}" type="parTrans" cxnId="{0B229D56-6E91-4462-B17C-3C326EC920B3}">
      <dgm:prSet/>
      <dgm:spPr/>
      <dgm:t>
        <a:bodyPr/>
        <a:lstStyle/>
        <a:p>
          <a:endParaRPr lang="en-US"/>
        </a:p>
      </dgm:t>
    </dgm:pt>
    <dgm:pt modelId="{B1F21CC1-722A-47AA-A420-48707F284F46}" type="sibTrans" cxnId="{0B229D56-6E91-4462-B17C-3C326EC920B3}">
      <dgm:prSet/>
      <dgm:spPr/>
      <dgm:t>
        <a:bodyPr/>
        <a:lstStyle/>
        <a:p>
          <a:endParaRPr lang="en-US"/>
        </a:p>
      </dgm:t>
    </dgm:pt>
    <dgm:pt modelId="{BC2E41BE-4343-4978-B80F-1AE34715764B}">
      <dgm:prSet phldrT="[Text]" phldr="0" custT="1"/>
      <dgm:spPr/>
      <dgm:t>
        <a:bodyPr/>
        <a:lstStyle/>
        <a:p>
          <a:pPr algn="ctr"/>
          <a:r>
            <a:rPr lang="en-US" sz="2200" b="0" dirty="0">
              <a:latin typeface="Calibri Light" panose="020F0302020204030204" pitchFamily="34" charset="0"/>
              <a:cs typeface="Calibri Light" panose="020F0302020204030204" pitchFamily="34" charset="0"/>
            </a:rPr>
            <a:t>Complete Associates  degree or Dental Assistant certificate program </a:t>
          </a:r>
        </a:p>
        <a:p>
          <a:pPr algn="ctr"/>
          <a:r>
            <a:rPr lang="en-US" sz="2200" b="0" dirty="0">
              <a:latin typeface="Calibri Light" panose="020F0302020204030204" pitchFamily="34" charset="0"/>
              <a:cs typeface="Calibri Light" panose="020F0302020204030204" pitchFamily="34" charset="0"/>
            </a:rPr>
            <a:t>(roughly 2 years)</a:t>
          </a:r>
        </a:p>
      </dgm:t>
    </dgm:pt>
    <dgm:pt modelId="{30008FBF-7722-4E29-8C90-68E65332E2A5}" type="parTrans" cxnId="{C9C17962-C89A-4D5B-9900-A91D7234B962}">
      <dgm:prSet/>
      <dgm:spPr/>
      <dgm:t>
        <a:bodyPr/>
        <a:lstStyle/>
        <a:p>
          <a:endParaRPr lang="en-US"/>
        </a:p>
      </dgm:t>
    </dgm:pt>
    <dgm:pt modelId="{67D6105A-D432-4E01-ADD6-605A547E9BEA}" type="sibTrans" cxnId="{C9C17962-C89A-4D5B-9900-A91D7234B962}">
      <dgm:prSet/>
      <dgm:spPr/>
      <dgm:t>
        <a:bodyPr/>
        <a:lstStyle/>
        <a:p>
          <a:endParaRPr lang="en-US"/>
        </a:p>
      </dgm:t>
    </dgm:pt>
    <dgm:pt modelId="{CBA75D07-D276-48D1-826E-ED51108EF58F}">
      <dgm:prSet phldrT="[Text]" custT="1"/>
      <dgm:spPr/>
      <dgm:t>
        <a:bodyPr/>
        <a:lstStyle/>
        <a:p>
          <a:pPr algn="l"/>
          <a:endParaRPr lang="en-US" sz="2200" dirty="0">
            <a:latin typeface="Calibri Light" panose="020F0302020204030204" pitchFamily="34" charset="0"/>
            <a:cs typeface="Calibri Light" panose="020F0302020204030204" pitchFamily="34" charset="0"/>
          </a:endParaRPr>
        </a:p>
      </dgm:t>
    </dgm:pt>
    <dgm:pt modelId="{4BB12A9E-824C-46E8-8BAB-AAC109A82E59}" type="parTrans" cxnId="{99112183-C416-4D1F-A3BC-3746E34AD277}">
      <dgm:prSet/>
      <dgm:spPr/>
      <dgm:t>
        <a:bodyPr/>
        <a:lstStyle/>
        <a:p>
          <a:endParaRPr lang="en-US"/>
        </a:p>
      </dgm:t>
    </dgm:pt>
    <dgm:pt modelId="{26F9E036-9883-4B9E-965C-4E258975DE3D}" type="sibTrans" cxnId="{99112183-C416-4D1F-A3BC-3746E34AD277}">
      <dgm:prSet/>
      <dgm:spPr/>
      <dgm:t>
        <a:bodyPr/>
        <a:lstStyle/>
        <a:p>
          <a:endParaRPr lang="en-US"/>
        </a:p>
      </dgm:t>
    </dgm:pt>
    <dgm:pt modelId="{2D139CD9-8D9C-4BBA-92D6-8DA23C85E1B2}">
      <dgm:prSet phldrT="[Text]" custT="1"/>
      <dgm:spPr/>
      <dgm:t>
        <a:bodyPr/>
        <a:lstStyle/>
        <a:p>
          <a:r>
            <a:rPr lang="en-US" sz="2200" b="0" dirty="0">
              <a:latin typeface="Calibri Light" panose="020F0302020204030204" pitchFamily="34" charset="0"/>
              <a:cs typeface="Calibri Light" panose="020F0302020204030204" pitchFamily="34" charset="0"/>
            </a:rPr>
            <a:t>Apply for Dental Assisting program, or find a practice to do on the job training </a:t>
          </a:r>
        </a:p>
      </dgm:t>
    </dgm:pt>
    <dgm:pt modelId="{0FE67D60-B4C6-4A36-8FAB-C30D9EFEF919}" type="parTrans" cxnId="{F6BBCA42-9960-4C22-9002-559EA6D60176}">
      <dgm:prSet/>
      <dgm:spPr/>
      <dgm:t>
        <a:bodyPr/>
        <a:lstStyle/>
        <a:p>
          <a:endParaRPr lang="en-US"/>
        </a:p>
      </dgm:t>
    </dgm:pt>
    <dgm:pt modelId="{356E5085-83B0-4A14-B895-995126D657E1}" type="sibTrans" cxnId="{F6BBCA42-9960-4C22-9002-559EA6D60176}">
      <dgm:prSet/>
      <dgm:spPr/>
      <dgm:t>
        <a:bodyPr/>
        <a:lstStyle/>
        <a:p>
          <a:endParaRPr lang="en-US"/>
        </a:p>
      </dgm:t>
    </dgm:pt>
    <dgm:pt modelId="{2A42563F-B93D-4FB2-9915-71780D5A520E}" type="pres">
      <dgm:prSet presAssocID="{55C0B14E-AEA6-48D3-A387-ED4A3A3BF840}" presName="Name0" presStyleCnt="0">
        <dgm:presLayoutVars>
          <dgm:dir/>
          <dgm:resizeHandles val="exact"/>
        </dgm:presLayoutVars>
      </dgm:prSet>
      <dgm:spPr/>
    </dgm:pt>
    <dgm:pt modelId="{B1EBB28C-8A33-4EDA-B8D5-FAA9292C86D9}" type="pres">
      <dgm:prSet presAssocID="{55C0B14E-AEA6-48D3-A387-ED4A3A3BF840}" presName="fgShape" presStyleLbl="fgShp" presStyleIdx="0" presStyleCnt="1" custScaleX="98794" custScaleY="101784" custLinFactNeighborX="-794" custLinFactNeighborY="-10144"/>
      <dgm:spPr>
        <a:prstGeom prst="rightArrow">
          <a:avLst/>
        </a:prstGeom>
        <a:solidFill>
          <a:schemeClr val="bg1"/>
        </a:solidFill>
        <a:ln>
          <a:solidFill>
            <a:schemeClr val="accent6">
              <a:lumMod val="75000"/>
            </a:schemeClr>
          </a:solidFill>
        </a:ln>
      </dgm:spPr>
    </dgm:pt>
    <dgm:pt modelId="{14F6C7B9-8C94-4D4D-94B5-7802F21522D3}" type="pres">
      <dgm:prSet presAssocID="{55C0B14E-AEA6-48D3-A387-ED4A3A3BF840}" presName="linComp" presStyleCnt="0"/>
      <dgm:spPr/>
    </dgm:pt>
    <dgm:pt modelId="{AAD7B4D4-8DCA-4318-B032-7E23DECB5588}" type="pres">
      <dgm:prSet presAssocID="{AACEAFD5-63CF-4AFC-B46F-BE086C5D447C}" presName="compNode" presStyleCnt="0"/>
      <dgm:spPr/>
    </dgm:pt>
    <dgm:pt modelId="{41E2FEF5-C489-492F-AA2A-FAA4AA5F7077}" type="pres">
      <dgm:prSet presAssocID="{AACEAFD5-63CF-4AFC-B46F-BE086C5D447C}" presName="bkgdShape" presStyleLbl="node1" presStyleIdx="0" presStyleCnt="4"/>
      <dgm:spPr/>
    </dgm:pt>
    <dgm:pt modelId="{85E331E2-6134-4665-AEF4-AA81E2A8B2DC}" type="pres">
      <dgm:prSet presAssocID="{AACEAFD5-63CF-4AFC-B46F-BE086C5D447C}" presName="nodeTx" presStyleLbl="node1" presStyleIdx="0" presStyleCnt="4">
        <dgm:presLayoutVars>
          <dgm:bulletEnabled val="1"/>
        </dgm:presLayoutVars>
      </dgm:prSet>
      <dgm:spPr/>
    </dgm:pt>
    <dgm:pt modelId="{B1EEF760-99D0-4C0E-997C-CF03C0B72E28}" type="pres">
      <dgm:prSet presAssocID="{AACEAFD5-63CF-4AFC-B46F-BE086C5D447C}" presName="invisiNode" presStyleLbl="node1" presStyleIdx="0" presStyleCnt="4"/>
      <dgm:spPr/>
    </dgm:pt>
    <dgm:pt modelId="{927391A2-7FE1-42FE-9F27-623BFC63CD3E}" type="pres">
      <dgm:prSet presAssocID="{AACEAFD5-63CF-4AFC-B46F-BE086C5D447C}" presName="imagNode" presStyleLbl="fgImgPlace1" presStyleIdx="0" presStyleCnt="4"/>
      <dgm:spPr>
        <a:blipFill rotWithShape="1">
          <a:blip xmlns:r="http://schemas.openxmlformats.org/officeDocument/2006/relationships" r:embed="rId1"/>
          <a:srcRect/>
          <a:stretch>
            <a:fillRect t="-7000" b="-7000"/>
          </a:stretch>
        </a:blipFill>
      </dgm:spPr>
      <dgm:extLst>
        <a:ext uri="{E40237B7-FDA0-4F09-8148-C483321AD2D9}">
          <dgm14:cNvPr xmlns:dgm14="http://schemas.microsoft.com/office/drawing/2010/diagram" id="0" name="" descr="Backpack with solid fill"/>
        </a:ext>
      </dgm:extLst>
    </dgm:pt>
    <dgm:pt modelId="{489A0866-14EF-4137-9C43-01407E6D5021}" type="pres">
      <dgm:prSet presAssocID="{7A8D4B4D-06E9-4958-810D-A6226B6AC588}" presName="sibTrans" presStyleLbl="sibTrans2D1" presStyleIdx="0" presStyleCnt="0"/>
      <dgm:spPr/>
    </dgm:pt>
    <dgm:pt modelId="{094D57F5-947E-4E3B-8D79-E2B7D850AB9E}" type="pres">
      <dgm:prSet presAssocID="{2D139CD9-8D9C-4BBA-92D6-8DA23C85E1B2}" presName="compNode" presStyleCnt="0"/>
      <dgm:spPr/>
    </dgm:pt>
    <dgm:pt modelId="{05799A08-4590-4DEC-8531-791916E342A1}" type="pres">
      <dgm:prSet presAssocID="{2D139CD9-8D9C-4BBA-92D6-8DA23C85E1B2}" presName="bkgdShape" presStyleLbl="node1" presStyleIdx="1" presStyleCnt="4" custLinFactNeighborY="10012"/>
      <dgm:spPr/>
    </dgm:pt>
    <dgm:pt modelId="{7D516920-DD17-4280-A7E3-008DC40CED08}" type="pres">
      <dgm:prSet presAssocID="{2D139CD9-8D9C-4BBA-92D6-8DA23C85E1B2}" presName="nodeTx" presStyleLbl="node1" presStyleIdx="1" presStyleCnt="4">
        <dgm:presLayoutVars>
          <dgm:bulletEnabled val="1"/>
        </dgm:presLayoutVars>
      </dgm:prSet>
      <dgm:spPr/>
    </dgm:pt>
    <dgm:pt modelId="{FE7FA2E7-1471-4BB2-A443-44B76F9CF2FD}" type="pres">
      <dgm:prSet presAssocID="{2D139CD9-8D9C-4BBA-92D6-8DA23C85E1B2}" presName="invisiNode" presStyleLbl="node1" presStyleIdx="1" presStyleCnt="4"/>
      <dgm:spPr/>
    </dgm:pt>
    <dgm:pt modelId="{A38CE94B-5124-4E9F-BEE2-BE6A20888CC8}" type="pres">
      <dgm:prSet presAssocID="{2D139CD9-8D9C-4BBA-92D6-8DA23C85E1B2}" presName="imagNode" presStyleLbl="fgImgPlace1" presStyleIdx="1" presStyleCnt="4"/>
      <dgm:spPr>
        <a:blipFill rotWithShape="1">
          <a:blip xmlns:r="http://schemas.openxmlformats.org/officeDocument/2006/relationships" r:embed="rId2"/>
          <a:srcRect/>
          <a:stretch>
            <a:fillRect t="-2000" b="-2000"/>
          </a:stretch>
        </a:blipFill>
      </dgm:spPr>
    </dgm:pt>
    <dgm:pt modelId="{3EF119D6-A92D-4C3B-86DB-3A99418DA3A6}" type="pres">
      <dgm:prSet presAssocID="{356E5085-83B0-4A14-B895-995126D657E1}" presName="sibTrans" presStyleLbl="sibTrans2D1" presStyleIdx="0" presStyleCnt="0"/>
      <dgm:spPr/>
    </dgm:pt>
    <dgm:pt modelId="{2C18C9FD-BEC2-4BA0-9380-A30450860ED1}" type="pres">
      <dgm:prSet presAssocID="{BC2E41BE-4343-4978-B80F-1AE34715764B}" presName="compNode" presStyleCnt="0"/>
      <dgm:spPr/>
    </dgm:pt>
    <dgm:pt modelId="{A4008480-561E-40ED-B9CF-3CBDF6FB2C47}" type="pres">
      <dgm:prSet presAssocID="{BC2E41BE-4343-4978-B80F-1AE34715764B}" presName="bkgdShape" presStyleLbl="node1" presStyleIdx="2" presStyleCnt="4"/>
      <dgm:spPr/>
    </dgm:pt>
    <dgm:pt modelId="{9D8A8864-1938-46F7-8CCF-0D006F353E26}" type="pres">
      <dgm:prSet presAssocID="{BC2E41BE-4343-4978-B80F-1AE34715764B}" presName="nodeTx" presStyleLbl="node1" presStyleIdx="2" presStyleCnt="4">
        <dgm:presLayoutVars>
          <dgm:bulletEnabled val="1"/>
        </dgm:presLayoutVars>
      </dgm:prSet>
      <dgm:spPr/>
    </dgm:pt>
    <dgm:pt modelId="{E156A9DC-0A69-4586-AC81-434A6E0761B6}" type="pres">
      <dgm:prSet presAssocID="{BC2E41BE-4343-4978-B80F-1AE34715764B}" presName="invisiNode" presStyleLbl="node1" presStyleIdx="2" presStyleCnt="4"/>
      <dgm:spPr/>
    </dgm:pt>
    <dgm:pt modelId="{662158EB-AA38-41ED-BD22-D3A5DD38E2CB}" type="pres">
      <dgm:prSet presAssocID="{BC2E41BE-4343-4978-B80F-1AE34715764B}" presName="imagNode" presStyleLbl="fgImgPlace1" presStyleIdx="2" presStyleCnt="4"/>
      <dgm:spPr>
        <a:blipFill rotWithShape="1">
          <a:blip xmlns:r="http://schemas.openxmlformats.org/officeDocument/2006/relationships" r:embed="rId3"/>
          <a:srcRect/>
          <a:stretch>
            <a:fillRect/>
          </a:stretch>
        </a:blipFill>
      </dgm:spPr>
    </dgm:pt>
    <dgm:pt modelId="{9719E845-F7C1-4CF0-91EA-52B7E2E3AB85}" type="pres">
      <dgm:prSet presAssocID="{67D6105A-D432-4E01-ADD6-605A547E9BEA}" presName="sibTrans" presStyleLbl="sibTrans2D1" presStyleIdx="0" presStyleCnt="0"/>
      <dgm:spPr/>
    </dgm:pt>
    <dgm:pt modelId="{44BBA880-D579-4795-BEFD-3C1CEA99DCCE}" type="pres">
      <dgm:prSet presAssocID="{F7184ACF-945F-4746-9DD7-A9FAFF8C2483}" presName="compNode" presStyleCnt="0"/>
      <dgm:spPr/>
    </dgm:pt>
    <dgm:pt modelId="{8879861B-0F99-4744-8EF9-82A64EBFBE94}" type="pres">
      <dgm:prSet presAssocID="{F7184ACF-945F-4746-9DD7-A9FAFF8C2483}" presName="bkgdShape" presStyleLbl="node1" presStyleIdx="3" presStyleCnt="4"/>
      <dgm:spPr/>
    </dgm:pt>
    <dgm:pt modelId="{2F8D8ABE-941C-42B9-B4E3-9328A86E4A45}" type="pres">
      <dgm:prSet presAssocID="{F7184ACF-945F-4746-9DD7-A9FAFF8C2483}" presName="nodeTx" presStyleLbl="node1" presStyleIdx="3" presStyleCnt="4">
        <dgm:presLayoutVars>
          <dgm:bulletEnabled val="1"/>
        </dgm:presLayoutVars>
      </dgm:prSet>
      <dgm:spPr/>
    </dgm:pt>
    <dgm:pt modelId="{8CED5D2C-A346-4687-88BA-309988B486E1}" type="pres">
      <dgm:prSet presAssocID="{F7184ACF-945F-4746-9DD7-A9FAFF8C2483}" presName="invisiNode" presStyleLbl="node1" presStyleIdx="3" presStyleCnt="4"/>
      <dgm:spPr/>
    </dgm:pt>
    <dgm:pt modelId="{AB9956A4-E558-42CD-9FD7-4C716693E6B3}" type="pres">
      <dgm:prSet presAssocID="{F7184ACF-945F-4746-9DD7-A9FAFF8C2483}" presName="imagNode" presStyleLbl="fgImgPlace1" presStyleIdx="3" presStyleCnt="4"/>
      <dgm:spPr>
        <a:blipFill rotWithShape="1">
          <a:blip xmlns:r="http://schemas.openxmlformats.org/officeDocument/2006/relationships" r:embed="rId4"/>
          <a:srcRect/>
          <a:stretch>
            <a:fillRect/>
          </a:stretch>
        </a:blipFill>
      </dgm:spPr>
      <dgm:extLst>
        <a:ext uri="{E40237B7-FDA0-4F09-8148-C483321AD2D9}">
          <dgm14:cNvPr xmlns:dgm14="http://schemas.microsoft.com/office/drawing/2010/diagram" id="0" name="" descr="Tooth with solid fill"/>
        </a:ext>
      </dgm:extLst>
    </dgm:pt>
  </dgm:ptLst>
  <dgm:cxnLst>
    <dgm:cxn modelId="{F7CCD80D-4549-46B7-93D0-39C5B3758606}" type="presOf" srcId="{55C0B14E-AEA6-48D3-A387-ED4A3A3BF840}" destId="{2A42563F-B93D-4FB2-9915-71780D5A520E}" srcOrd="0" destOrd="0" presId="urn:microsoft.com/office/officeart/2005/8/layout/hList7"/>
    <dgm:cxn modelId="{1F5C4F14-F6FF-4675-A048-F68000ED1A00}" type="presOf" srcId="{CBA75D07-D276-48D1-826E-ED51108EF58F}" destId="{A4008480-561E-40ED-B9CF-3CBDF6FB2C47}" srcOrd="0" destOrd="1" presId="urn:microsoft.com/office/officeart/2005/8/layout/hList7"/>
    <dgm:cxn modelId="{D6462116-6D9A-46B6-A62C-523BBF9BC7F4}" type="presOf" srcId="{356E5085-83B0-4A14-B895-995126D657E1}" destId="{3EF119D6-A92D-4C3B-86DB-3A99418DA3A6}" srcOrd="0" destOrd="0" presId="urn:microsoft.com/office/officeart/2005/8/layout/hList7"/>
    <dgm:cxn modelId="{96B1DB28-7EFB-43A8-98AE-620E64B38B63}" type="presOf" srcId="{2D139CD9-8D9C-4BBA-92D6-8DA23C85E1B2}" destId="{7D516920-DD17-4280-A7E3-008DC40CED08}" srcOrd="1" destOrd="0" presId="urn:microsoft.com/office/officeart/2005/8/layout/hList7"/>
    <dgm:cxn modelId="{23E04430-2570-4E4B-BB84-0D687623C82A}" type="presOf" srcId="{F7184ACF-945F-4746-9DD7-A9FAFF8C2483}" destId="{8879861B-0F99-4744-8EF9-82A64EBFBE94}" srcOrd="0" destOrd="0" presId="urn:microsoft.com/office/officeart/2005/8/layout/hList7"/>
    <dgm:cxn modelId="{F6BBCA42-9960-4C22-9002-559EA6D60176}" srcId="{55C0B14E-AEA6-48D3-A387-ED4A3A3BF840}" destId="{2D139CD9-8D9C-4BBA-92D6-8DA23C85E1B2}" srcOrd="1" destOrd="0" parTransId="{0FE67D60-B4C6-4A36-8FAB-C30D9EFEF919}" sibTransId="{356E5085-83B0-4A14-B895-995126D657E1}"/>
    <dgm:cxn modelId="{66A6E94F-CCD1-40C6-837F-E7AE0CFA85A2}" type="presOf" srcId="{2D139CD9-8D9C-4BBA-92D6-8DA23C85E1B2}" destId="{05799A08-4590-4DEC-8531-791916E342A1}" srcOrd="0" destOrd="0" presId="urn:microsoft.com/office/officeart/2005/8/layout/hList7"/>
    <dgm:cxn modelId="{8FB48F54-0AB0-498D-8987-DE655DBAF484}" type="presOf" srcId="{BC2E41BE-4343-4978-B80F-1AE34715764B}" destId="{A4008480-561E-40ED-B9CF-3CBDF6FB2C47}" srcOrd="0" destOrd="0" presId="urn:microsoft.com/office/officeart/2005/8/layout/hList7"/>
    <dgm:cxn modelId="{0B229D56-6E91-4462-B17C-3C326EC920B3}" srcId="{55C0B14E-AEA6-48D3-A387-ED4A3A3BF840}" destId="{F7184ACF-945F-4746-9DD7-A9FAFF8C2483}" srcOrd="3" destOrd="0" parTransId="{6C74EA4C-DAB2-4AC9-9440-2EA3CAC3476C}" sibTransId="{B1F21CC1-722A-47AA-A420-48707F284F46}"/>
    <dgm:cxn modelId="{8AC12A60-C157-4A17-9D6F-3D5C9026E6A6}" type="presOf" srcId="{AACEAFD5-63CF-4AFC-B46F-BE086C5D447C}" destId="{85E331E2-6134-4665-AEF4-AA81E2A8B2DC}" srcOrd="1" destOrd="0" presId="urn:microsoft.com/office/officeart/2005/8/layout/hList7"/>
    <dgm:cxn modelId="{C9C17962-C89A-4D5B-9900-A91D7234B962}" srcId="{55C0B14E-AEA6-48D3-A387-ED4A3A3BF840}" destId="{BC2E41BE-4343-4978-B80F-1AE34715764B}" srcOrd="2" destOrd="0" parTransId="{30008FBF-7722-4E29-8C90-68E65332E2A5}" sibTransId="{67D6105A-D432-4E01-ADD6-605A547E9BEA}"/>
    <dgm:cxn modelId="{8318E663-9665-4AC2-9C1C-518D171D24EE}" type="presOf" srcId="{67D6105A-D432-4E01-ADD6-605A547E9BEA}" destId="{9719E845-F7C1-4CF0-91EA-52B7E2E3AB85}" srcOrd="0" destOrd="0" presId="urn:microsoft.com/office/officeart/2005/8/layout/hList7"/>
    <dgm:cxn modelId="{39333D6B-497F-45A3-90D6-7A526972A80A}" type="presOf" srcId="{F7184ACF-945F-4746-9DD7-A9FAFF8C2483}" destId="{2F8D8ABE-941C-42B9-B4E3-9328A86E4A45}" srcOrd="1" destOrd="0" presId="urn:microsoft.com/office/officeart/2005/8/layout/hList7"/>
    <dgm:cxn modelId="{6F29CB74-23F0-4225-B7E9-1A733ACA28C6}" type="presOf" srcId="{AACEAFD5-63CF-4AFC-B46F-BE086C5D447C}" destId="{41E2FEF5-C489-492F-AA2A-FAA4AA5F7077}" srcOrd="0" destOrd="0" presId="urn:microsoft.com/office/officeart/2005/8/layout/hList7"/>
    <dgm:cxn modelId="{99112183-C416-4D1F-A3BC-3746E34AD277}" srcId="{BC2E41BE-4343-4978-B80F-1AE34715764B}" destId="{CBA75D07-D276-48D1-826E-ED51108EF58F}" srcOrd="0" destOrd="0" parTransId="{4BB12A9E-824C-46E8-8BAB-AAC109A82E59}" sibTransId="{26F9E036-9883-4B9E-965C-4E258975DE3D}"/>
    <dgm:cxn modelId="{B69C1A8B-B58F-4AA1-8E8D-4C51BB134860}" type="presOf" srcId="{7A8D4B4D-06E9-4958-810D-A6226B6AC588}" destId="{489A0866-14EF-4137-9C43-01407E6D5021}" srcOrd="0" destOrd="0" presId="urn:microsoft.com/office/officeart/2005/8/layout/hList7"/>
    <dgm:cxn modelId="{A353659A-C477-4047-BF7E-8B46D6959D9F}" type="presOf" srcId="{BC2E41BE-4343-4978-B80F-1AE34715764B}" destId="{9D8A8864-1938-46F7-8CCF-0D006F353E26}" srcOrd="1" destOrd="0" presId="urn:microsoft.com/office/officeart/2005/8/layout/hList7"/>
    <dgm:cxn modelId="{AE101ABC-7EA3-4444-A576-8AB15A371C84}" srcId="{55C0B14E-AEA6-48D3-A387-ED4A3A3BF840}" destId="{AACEAFD5-63CF-4AFC-B46F-BE086C5D447C}" srcOrd="0" destOrd="0" parTransId="{7A0BD8EC-BB4A-4912-A54E-6F39B681264E}" sibTransId="{7A8D4B4D-06E9-4958-810D-A6226B6AC588}"/>
    <dgm:cxn modelId="{844765FB-AEA6-49D4-863E-C0F5759DC8BB}" type="presOf" srcId="{CBA75D07-D276-48D1-826E-ED51108EF58F}" destId="{9D8A8864-1938-46F7-8CCF-0D006F353E26}" srcOrd="1" destOrd="1" presId="urn:microsoft.com/office/officeart/2005/8/layout/hList7"/>
    <dgm:cxn modelId="{B12967BC-0445-4E76-A56C-952334B01DE6}" type="presParOf" srcId="{2A42563F-B93D-4FB2-9915-71780D5A520E}" destId="{B1EBB28C-8A33-4EDA-B8D5-FAA9292C86D9}" srcOrd="0" destOrd="0" presId="urn:microsoft.com/office/officeart/2005/8/layout/hList7"/>
    <dgm:cxn modelId="{4A7A448B-15EE-4E56-A9C9-C55193EE07E1}" type="presParOf" srcId="{2A42563F-B93D-4FB2-9915-71780D5A520E}" destId="{14F6C7B9-8C94-4D4D-94B5-7802F21522D3}" srcOrd="1" destOrd="0" presId="urn:microsoft.com/office/officeart/2005/8/layout/hList7"/>
    <dgm:cxn modelId="{F82838A3-4B6B-44E2-B5CF-3E86AC91ABD8}" type="presParOf" srcId="{14F6C7B9-8C94-4D4D-94B5-7802F21522D3}" destId="{AAD7B4D4-8DCA-4318-B032-7E23DECB5588}" srcOrd="0" destOrd="0" presId="urn:microsoft.com/office/officeart/2005/8/layout/hList7"/>
    <dgm:cxn modelId="{6ECEE4E9-9795-42CC-8AE5-1A82B980099B}" type="presParOf" srcId="{AAD7B4D4-8DCA-4318-B032-7E23DECB5588}" destId="{41E2FEF5-C489-492F-AA2A-FAA4AA5F7077}" srcOrd="0" destOrd="0" presId="urn:microsoft.com/office/officeart/2005/8/layout/hList7"/>
    <dgm:cxn modelId="{9D6E5140-3D7C-46AB-BEB7-C249BAADD8A8}" type="presParOf" srcId="{AAD7B4D4-8DCA-4318-B032-7E23DECB5588}" destId="{85E331E2-6134-4665-AEF4-AA81E2A8B2DC}" srcOrd="1" destOrd="0" presId="urn:microsoft.com/office/officeart/2005/8/layout/hList7"/>
    <dgm:cxn modelId="{80D664E2-17BF-48A6-A459-99B513A0B502}" type="presParOf" srcId="{AAD7B4D4-8DCA-4318-B032-7E23DECB5588}" destId="{B1EEF760-99D0-4C0E-997C-CF03C0B72E28}" srcOrd="2" destOrd="0" presId="urn:microsoft.com/office/officeart/2005/8/layout/hList7"/>
    <dgm:cxn modelId="{0CBDB5FE-3A3F-4FC6-A3B9-3D258DB53515}" type="presParOf" srcId="{AAD7B4D4-8DCA-4318-B032-7E23DECB5588}" destId="{927391A2-7FE1-42FE-9F27-623BFC63CD3E}" srcOrd="3" destOrd="0" presId="urn:microsoft.com/office/officeart/2005/8/layout/hList7"/>
    <dgm:cxn modelId="{FF176D92-32E0-45CA-B836-25DAA9FFBC74}" type="presParOf" srcId="{14F6C7B9-8C94-4D4D-94B5-7802F21522D3}" destId="{489A0866-14EF-4137-9C43-01407E6D5021}" srcOrd="1" destOrd="0" presId="urn:microsoft.com/office/officeart/2005/8/layout/hList7"/>
    <dgm:cxn modelId="{6959A212-1948-4A38-ABAF-3F7D072939C0}" type="presParOf" srcId="{14F6C7B9-8C94-4D4D-94B5-7802F21522D3}" destId="{094D57F5-947E-4E3B-8D79-E2B7D850AB9E}" srcOrd="2" destOrd="0" presId="urn:microsoft.com/office/officeart/2005/8/layout/hList7"/>
    <dgm:cxn modelId="{F0CA0936-1779-4CDE-90D3-0349F7F60611}" type="presParOf" srcId="{094D57F5-947E-4E3B-8D79-E2B7D850AB9E}" destId="{05799A08-4590-4DEC-8531-791916E342A1}" srcOrd="0" destOrd="0" presId="urn:microsoft.com/office/officeart/2005/8/layout/hList7"/>
    <dgm:cxn modelId="{180F3FC0-8932-4BBD-89A2-35457F848292}" type="presParOf" srcId="{094D57F5-947E-4E3B-8D79-E2B7D850AB9E}" destId="{7D516920-DD17-4280-A7E3-008DC40CED08}" srcOrd="1" destOrd="0" presId="urn:microsoft.com/office/officeart/2005/8/layout/hList7"/>
    <dgm:cxn modelId="{72ACB998-2679-4E2B-9248-0C0CB3BC5860}" type="presParOf" srcId="{094D57F5-947E-4E3B-8D79-E2B7D850AB9E}" destId="{FE7FA2E7-1471-4BB2-A443-44B76F9CF2FD}" srcOrd="2" destOrd="0" presId="urn:microsoft.com/office/officeart/2005/8/layout/hList7"/>
    <dgm:cxn modelId="{0FA77F04-4C52-4450-872A-396B33321D1D}" type="presParOf" srcId="{094D57F5-947E-4E3B-8D79-E2B7D850AB9E}" destId="{A38CE94B-5124-4E9F-BEE2-BE6A20888CC8}" srcOrd="3" destOrd="0" presId="urn:microsoft.com/office/officeart/2005/8/layout/hList7"/>
    <dgm:cxn modelId="{32A34439-A0A4-4A92-8E06-929BD1C8FE0B}" type="presParOf" srcId="{14F6C7B9-8C94-4D4D-94B5-7802F21522D3}" destId="{3EF119D6-A92D-4C3B-86DB-3A99418DA3A6}" srcOrd="3" destOrd="0" presId="urn:microsoft.com/office/officeart/2005/8/layout/hList7"/>
    <dgm:cxn modelId="{3F3D816F-E163-4588-A256-02578FF1EEB7}" type="presParOf" srcId="{14F6C7B9-8C94-4D4D-94B5-7802F21522D3}" destId="{2C18C9FD-BEC2-4BA0-9380-A30450860ED1}" srcOrd="4" destOrd="0" presId="urn:microsoft.com/office/officeart/2005/8/layout/hList7"/>
    <dgm:cxn modelId="{3C09FEF1-0037-469C-9A4D-D638D85C3606}" type="presParOf" srcId="{2C18C9FD-BEC2-4BA0-9380-A30450860ED1}" destId="{A4008480-561E-40ED-B9CF-3CBDF6FB2C47}" srcOrd="0" destOrd="0" presId="urn:microsoft.com/office/officeart/2005/8/layout/hList7"/>
    <dgm:cxn modelId="{27359D3A-4CE6-4100-A307-74623CF0686F}" type="presParOf" srcId="{2C18C9FD-BEC2-4BA0-9380-A30450860ED1}" destId="{9D8A8864-1938-46F7-8CCF-0D006F353E26}" srcOrd="1" destOrd="0" presId="urn:microsoft.com/office/officeart/2005/8/layout/hList7"/>
    <dgm:cxn modelId="{B5D89AAB-04F4-497B-BCB1-6B4923A013D9}" type="presParOf" srcId="{2C18C9FD-BEC2-4BA0-9380-A30450860ED1}" destId="{E156A9DC-0A69-4586-AC81-434A6E0761B6}" srcOrd="2" destOrd="0" presId="urn:microsoft.com/office/officeart/2005/8/layout/hList7"/>
    <dgm:cxn modelId="{FD04C317-EE19-4499-843B-933D96A67E3A}" type="presParOf" srcId="{2C18C9FD-BEC2-4BA0-9380-A30450860ED1}" destId="{662158EB-AA38-41ED-BD22-D3A5DD38E2CB}" srcOrd="3" destOrd="0" presId="urn:microsoft.com/office/officeart/2005/8/layout/hList7"/>
    <dgm:cxn modelId="{668A0E5D-4A97-4EF0-84D5-487EA6FCA5D8}" type="presParOf" srcId="{14F6C7B9-8C94-4D4D-94B5-7802F21522D3}" destId="{9719E845-F7C1-4CF0-91EA-52B7E2E3AB85}" srcOrd="5" destOrd="0" presId="urn:microsoft.com/office/officeart/2005/8/layout/hList7"/>
    <dgm:cxn modelId="{DF88F416-7E56-47BF-8434-A29B4FCC6B46}" type="presParOf" srcId="{14F6C7B9-8C94-4D4D-94B5-7802F21522D3}" destId="{44BBA880-D579-4795-BEFD-3C1CEA99DCCE}" srcOrd="6" destOrd="0" presId="urn:microsoft.com/office/officeart/2005/8/layout/hList7"/>
    <dgm:cxn modelId="{25681086-9899-461F-AF8D-3E4E2815E4FD}" type="presParOf" srcId="{44BBA880-D579-4795-BEFD-3C1CEA99DCCE}" destId="{8879861B-0F99-4744-8EF9-82A64EBFBE94}" srcOrd="0" destOrd="0" presId="urn:microsoft.com/office/officeart/2005/8/layout/hList7"/>
    <dgm:cxn modelId="{301EACEC-9F74-4E48-AB57-44643D877134}" type="presParOf" srcId="{44BBA880-D579-4795-BEFD-3C1CEA99DCCE}" destId="{2F8D8ABE-941C-42B9-B4E3-9328A86E4A45}" srcOrd="1" destOrd="0" presId="urn:microsoft.com/office/officeart/2005/8/layout/hList7"/>
    <dgm:cxn modelId="{C3E03A07-781D-400D-9134-080B82D69947}" type="presParOf" srcId="{44BBA880-D579-4795-BEFD-3C1CEA99DCCE}" destId="{8CED5D2C-A346-4687-88BA-309988B486E1}" srcOrd="2" destOrd="0" presId="urn:microsoft.com/office/officeart/2005/8/layout/hList7"/>
    <dgm:cxn modelId="{4F2440E4-7945-4043-85B7-571FAFEF9021}" type="presParOf" srcId="{44BBA880-D579-4795-BEFD-3C1CEA99DCCE}" destId="{AB9956A4-E558-42CD-9FD7-4C716693E6B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2FEF5-C489-492F-AA2A-FAA4AA5F7077}">
      <dsp:nvSpPr>
        <dsp:cNvPr id="0" name=""/>
        <dsp:cNvSpPr/>
      </dsp:nvSpPr>
      <dsp:spPr>
        <a:xfrm>
          <a:off x="2625" y="0"/>
          <a:ext cx="2751780" cy="4812844"/>
        </a:xfrm>
        <a:prstGeom prst="roundRect">
          <a:avLst>
            <a:gd name="adj" fmla="val 10000"/>
          </a:avLst>
        </a:prstGeom>
        <a:solidFill>
          <a:schemeClr val="accent1"/>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pitchFamily="34" charset="0"/>
              <a:cs typeface="Calibri Light" panose="020F0302020204030204" pitchFamily="34" charset="0"/>
            </a:rPr>
            <a:t>Complete high school or GED </a:t>
          </a:r>
          <a:endParaRPr lang="en-US" sz="2200" b="0" kern="1200" dirty="0">
            <a:latin typeface="Calibri Light" panose="020F0302020204030204" pitchFamily="34" charset="0"/>
            <a:cs typeface="Calibri Light" panose="020F0302020204030204" pitchFamily="34" charset="0"/>
          </a:endParaRPr>
        </a:p>
      </dsp:txBody>
      <dsp:txXfrm>
        <a:off x="2625" y="1925137"/>
        <a:ext cx="2751780" cy="1925137"/>
      </dsp:txXfrm>
    </dsp:sp>
    <dsp:sp modelId="{927391A2-7FE1-42FE-9F27-623BFC63CD3E}">
      <dsp:nvSpPr>
        <dsp:cNvPr id="0" name=""/>
        <dsp:cNvSpPr/>
      </dsp:nvSpPr>
      <dsp:spPr>
        <a:xfrm>
          <a:off x="577176" y="288770"/>
          <a:ext cx="1602677" cy="1602677"/>
        </a:xfrm>
        <a:prstGeom prst="ellipse">
          <a:avLst/>
        </a:prstGeom>
        <a:blipFill rotWithShape="1">
          <a:blip xmlns:r="http://schemas.openxmlformats.org/officeDocument/2006/relationships" r:embed="rId1"/>
          <a:srcRect/>
          <a:stretch>
            <a:fillRect t="-7000" b="-7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799A08-4590-4DEC-8531-791916E342A1}">
      <dsp:nvSpPr>
        <dsp:cNvPr id="0" name=""/>
        <dsp:cNvSpPr/>
      </dsp:nvSpPr>
      <dsp:spPr>
        <a:xfrm>
          <a:off x="2836959" y="0"/>
          <a:ext cx="2751780" cy="4812844"/>
        </a:xfrm>
        <a:prstGeom prst="roundRect">
          <a:avLst>
            <a:gd name="adj" fmla="val 10000"/>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Apply for Dental Assisting program, or find a practice to do on the job training </a:t>
          </a:r>
        </a:p>
      </dsp:txBody>
      <dsp:txXfrm>
        <a:off x="2836959" y="1925137"/>
        <a:ext cx="2751780" cy="1925137"/>
      </dsp:txXfrm>
    </dsp:sp>
    <dsp:sp modelId="{A38CE94B-5124-4E9F-BEE2-BE6A20888CC8}">
      <dsp:nvSpPr>
        <dsp:cNvPr id="0" name=""/>
        <dsp:cNvSpPr/>
      </dsp:nvSpPr>
      <dsp:spPr>
        <a:xfrm>
          <a:off x="3411510" y="288770"/>
          <a:ext cx="1602677" cy="1602677"/>
        </a:xfrm>
        <a:prstGeom prst="ellipse">
          <a:avLst/>
        </a:prstGeom>
        <a:blipFill rotWithShape="1">
          <a:blip xmlns:r="http://schemas.openxmlformats.org/officeDocument/2006/relationships" r:embed="rId2"/>
          <a:srcRect/>
          <a:stretch>
            <a:fillRect t="-2000" b="-2000"/>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08480-561E-40ED-B9CF-3CBDF6FB2C47}">
      <dsp:nvSpPr>
        <dsp:cNvPr id="0" name=""/>
        <dsp:cNvSpPr/>
      </dsp:nvSpPr>
      <dsp:spPr>
        <a:xfrm>
          <a:off x="5671292" y="0"/>
          <a:ext cx="2751780" cy="4812844"/>
        </a:xfrm>
        <a:prstGeom prst="roundRect">
          <a:avLst>
            <a:gd name="adj" fmla="val 10000"/>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1">
          <a:noAutofit/>
        </a:bodyPr>
        <a:lstStyle/>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Complete Associates  degree or Dental Assistant certificate program </a:t>
          </a:r>
        </a:p>
        <a:p>
          <a:pPr marL="0" lvl="0" indent="0" algn="ctr" defTabSz="977900">
            <a:lnSpc>
              <a:spcPct val="90000"/>
            </a:lnSpc>
            <a:spcBef>
              <a:spcPct val="0"/>
            </a:spcBef>
            <a:spcAft>
              <a:spcPct val="35000"/>
            </a:spcAft>
            <a:buNone/>
          </a:pPr>
          <a:r>
            <a:rPr lang="en-US" sz="2200" b="0" kern="1200" dirty="0">
              <a:latin typeface="Calibri Light" panose="020F0302020204030204" pitchFamily="34" charset="0"/>
              <a:cs typeface="Calibri Light" panose="020F0302020204030204" pitchFamily="34" charset="0"/>
            </a:rPr>
            <a:t>(roughly 2 years)</a:t>
          </a:r>
        </a:p>
        <a:p>
          <a:pPr marL="228600" lvl="1" indent="-228600" algn="l" defTabSz="977900">
            <a:lnSpc>
              <a:spcPct val="90000"/>
            </a:lnSpc>
            <a:spcBef>
              <a:spcPct val="0"/>
            </a:spcBef>
            <a:spcAft>
              <a:spcPct val="15000"/>
            </a:spcAft>
            <a:buChar char="•"/>
          </a:pPr>
          <a:endParaRPr lang="en-US" sz="2200" kern="1200" dirty="0">
            <a:latin typeface="Calibri Light" panose="020F0302020204030204" pitchFamily="34" charset="0"/>
            <a:cs typeface="Calibri Light" panose="020F0302020204030204" pitchFamily="34" charset="0"/>
          </a:endParaRPr>
        </a:p>
      </dsp:txBody>
      <dsp:txXfrm>
        <a:off x="5671292" y="1925137"/>
        <a:ext cx="2751780" cy="1925137"/>
      </dsp:txXfrm>
    </dsp:sp>
    <dsp:sp modelId="{662158EB-AA38-41ED-BD22-D3A5DD38E2CB}">
      <dsp:nvSpPr>
        <dsp:cNvPr id="0" name=""/>
        <dsp:cNvSpPr/>
      </dsp:nvSpPr>
      <dsp:spPr>
        <a:xfrm>
          <a:off x="6245844" y="288770"/>
          <a:ext cx="1602677" cy="1602677"/>
        </a:xfrm>
        <a:prstGeom prst="ellipse">
          <a:avLst/>
        </a:prstGeom>
        <a:blipFill rotWithShape="1">
          <a:blip xmlns:r="http://schemas.openxmlformats.org/officeDocument/2006/relationships" r:embed="rId3"/>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79861B-0F99-4744-8EF9-82A64EBFBE94}">
      <dsp:nvSpPr>
        <dsp:cNvPr id="0" name=""/>
        <dsp:cNvSpPr/>
      </dsp:nvSpPr>
      <dsp:spPr>
        <a:xfrm>
          <a:off x="8505626" y="0"/>
          <a:ext cx="2751780" cy="4812844"/>
        </a:xfrm>
        <a:prstGeom prst="roundRect">
          <a:avLst>
            <a:gd name="adj" fmla="val 10000"/>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Light" panose="020F0302020204030204" pitchFamily="34" charset="0"/>
              <a:cs typeface="Calibri Light" panose="020F0302020204030204" pitchFamily="34" charset="0"/>
            </a:rPr>
            <a:t>Begin practice</a:t>
          </a:r>
        </a:p>
      </dsp:txBody>
      <dsp:txXfrm>
        <a:off x="8505626" y="1925137"/>
        <a:ext cx="2751780" cy="1925137"/>
      </dsp:txXfrm>
    </dsp:sp>
    <dsp:sp modelId="{AB9956A4-E558-42CD-9FD7-4C716693E6B3}">
      <dsp:nvSpPr>
        <dsp:cNvPr id="0" name=""/>
        <dsp:cNvSpPr/>
      </dsp:nvSpPr>
      <dsp:spPr>
        <a:xfrm>
          <a:off x="9080178" y="288770"/>
          <a:ext cx="1602677" cy="1602677"/>
        </a:xfrm>
        <a:prstGeom prst="ellipse">
          <a:avLst/>
        </a:prstGeom>
        <a:blipFill rotWithShape="1">
          <a:blip xmlns:r="http://schemas.openxmlformats.org/officeDocument/2006/relationships" r:embed="rId4"/>
          <a:srcRect/>
          <a:stretch>
            <a:fillRect/>
          </a:stretch>
        </a:blip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EBB28C-8A33-4EDA-B8D5-FAA9292C86D9}">
      <dsp:nvSpPr>
        <dsp:cNvPr id="0" name=""/>
        <dsp:cNvSpPr/>
      </dsp:nvSpPr>
      <dsp:spPr>
        <a:xfrm>
          <a:off x="430615" y="3770603"/>
          <a:ext cx="10234297" cy="734805"/>
        </a:xfrm>
        <a:prstGeom prst="rightArrow">
          <a:avLst/>
        </a:prstGeom>
        <a:solidFill>
          <a:schemeClr val="bg1"/>
        </a:solidFill>
        <a:ln w="22225" cap="rnd"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8/9/24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dscs.edu/academics/academic-departments-programs/dental-assisting-hygiene"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ndental.org/careers/dentistry/assista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youtu.be/Kd0vC3beboo"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nddental.org/wp-content/uploads/2021/02/ADA-Dental-Careers-Handout-3.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dscs.edu/sites/default/files/PDFs/Academic%20PDFs/NDSCS%20Dental%20Assisting%20Program%20Information-Selection%20Process%20Booklet%20Fall%20202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file:///nd.gov/doh/DOHJ-CHS/HP/VBopp/HRSA%20Workforce%20Grant/Your-Path-to-Dental-Assistant-Registration-in-North-Dakota.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file:///nd.gov/doh/DOHJ-CHS/HP/VBopp/HRSA%20Workforce%20Grant/Is-DA-right-for-me-FLYER.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owmonk.com/dental-assistant-school/"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ndscs.edu/sites/default/files/PDFs/Paying%20For%20College%20PDFs/Estimated%20Costs%20PDFs/Wahpeton%20-%20Dental%20Assisting.pdf" TargetMode="External"/><Relationship Id="rId4" Type="http://schemas.openxmlformats.org/officeDocument/2006/relationships/hyperlink" Target="https://www.medicaltechnologyschools.com/dental-assistant/how-to-become-a-certified-dental-assistant"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ls.gov/ooh/healthcare/dental-assistants.htm#tab-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Agenda:</a:t>
            </a:r>
          </a:p>
          <a:p>
            <a:r>
              <a:rPr lang="en-US" dirty="0"/>
              <a:t>What is a dental assistant?</a:t>
            </a:r>
          </a:p>
          <a:p>
            <a:r>
              <a:rPr lang="en-US" dirty="0"/>
              <a:t>How are they different?</a:t>
            </a:r>
          </a:p>
          <a:p>
            <a:r>
              <a:rPr lang="en-US" dirty="0"/>
              <a:t>Many Dental Specialties</a:t>
            </a:r>
          </a:p>
          <a:p>
            <a:r>
              <a:rPr lang="en-US" dirty="0"/>
              <a:t>Is Dental Assisting Right for me?</a:t>
            </a:r>
          </a:p>
          <a:p>
            <a:r>
              <a:rPr lang="en-US" dirty="0"/>
              <a:t>How are They Different?</a:t>
            </a:r>
          </a:p>
          <a:p>
            <a:r>
              <a:rPr lang="en-US" dirty="0"/>
              <a:t>Timeline To Be a Dental Assistant</a:t>
            </a:r>
          </a:p>
          <a:p>
            <a:r>
              <a:rPr lang="en-US" dirty="0"/>
              <a:t>Pathways To Become a Registered Dental Assistant in North Dakota</a:t>
            </a:r>
          </a:p>
          <a:p>
            <a:r>
              <a:rPr lang="en-US" dirty="0"/>
              <a:t>Cost of Schooling</a:t>
            </a:r>
          </a:p>
          <a:p>
            <a:r>
              <a:rPr lang="en-US" dirty="0"/>
              <a:t>Employment</a:t>
            </a:r>
          </a:p>
          <a:p>
            <a:r>
              <a:rPr lang="en-US" dirty="0"/>
              <a:t>School Choices</a:t>
            </a:r>
          </a:p>
          <a:p>
            <a:r>
              <a:rPr lang="en-US" dirty="0"/>
              <a:t>Activity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35029876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https://nddental.org/bright-futures-in-dentistry-careers/</a:t>
            </a:r>
          </a:p>
        </p:txBody>
      </p:sp>
      <p:sp>
        <p:nvSpPr>
          <p:cNvPr id="4" name="Slide Number Placeholder 3"/>
          <p:cNvSpPr>
            <a:spLocks noGrp="1"/>
          </p:cNvSpPr>
          <p:nvPr>
            <p:ph type="sldNum" sz="quarter" idx="5"/>
          </p:nvPr>
        </p:nvSpPr>
        <p:spPr/>
        <p:txBody>
          <a:bodyPr/>
          <a:lstStyle/>
          <a:p>
            <a:fld id="{B63359F2-43EF-4812-9DC0-98C0B1A40681}" type="slidenum">
              <a:rPr lang="en-US" smtClean="0"/>
              <a:t>10</a:t>
            </a:fld>
            <a:endParaRPr lang="en-US" dirty="0"/>
          </a:p>
        </p:txBody>
      </p:sp>
    </p:spTree>
    <p:extLst>
      <p:ext uri="{BB962C8B-B14F-4D97-AF65-F5344CB8AC3E}">
        <p14:creationId xmlns:p14="http://schemas.microsoft.com/office/powerpoint/2010/main" val="99203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563C1"/>
                </a:solidFill>
                <a:effectLst/>
                <a:latin typeface="Calibri" panose="020F0502020204030204" pitchFamily="34" charset="0"/>
                <a:ea typeface="Calibri" panose="020F0502020204030204" pitchFamily="34" charset="0"/>
                <a:hlinkClick r:id="rId3"/>
              </a:rPr>
              <a:t>Https://www.ndscs.edu/academics/academic-departments-programs/dental-assisting-hygiene</a:t>
            </a:r>
            <a:endParaRPr lang="en-US" sz="1800" u="sng" dirty="0">
              <a:solidFill>
                <a:srgbClr val="0563C1"/>
              </a:solidFill>
              <a:effectLst/>
              <a:latin typeface="Calibri" panose="020F0502020204030204" pitchFamily="34" charset="0"/>
              <a:ea typeface="Calibri" panose="020F0502020204030204" pitchFamily="34" charset="0"/>
            </a:endParaRPr>
          </a:p>
          <a:p>
            <a:endParaRPr lang="en-US" sz="1800" u="sng" dirty="0">
              <a:solidFill>
                <a:srgbClr val="0563C1"/>
              </a:solidFill>
              <a:effectLst/>
              <a:latin typeface="Calibri" panose="020F0502020204030204" pitchFamily="34" charset="0"/>
            </a:endParaRPr>
          </a:p>
          <a:p>
            <a:r>
              <a:rPr lang="en-US" dirty="0">
                <a:hlinkClick r:id="rId4"/>
              </a:rPr>
              <a:t>Is-DA-right-for-me-FLYER.pdf</a:t>
            </a:r>
            <a:r>
              <a:rPr lang="en-US" dirty="0"/>
              <a:t> </a:t>
            </a:r>
          </a:p>
        </p:txBody>
      </p:sp>
      <p:sp>
        <p:nvSpPr>
          <p:cNvPr id="4" name="Slide Number Placeholder 3"/>
          <p:cNvSpPr>
            <a:spLocks noGrp="1"/>
          </p:cNvSpPr>
          <p:nvPr>
            <p:ph type="sldNum" sz="quarter" idx="5"/>
          </p:nvPr>
        </p:nvSpPr>
        <p:spPr/>
        <p:txBody>
          <a:bodyPr/>
          <a:lstStyle/>
          <a:p>
            <a:fld id="{B63359F2-43EF-4812-9DC0-98C0B1A40681}" type="slidenum">
              <a:rPr lang="en-US" smtClean="0"/>
              <a:t>11</a:t>
            </a:fld>
            <a:endParaRPr lang="en-US" dirty="0"/>
          </a:p>
        </p:txBody>
      </p:sp>
    </p:spTree>
    <p:extLst>
      <p:ext uri="{BB962C8B-B14F-4D97-AF65-F5344CB8AC3E}">
        <p14:creationId xmlns:p14="http://schemas.microsoft.com/office/powerpoint/2010/main" val="3053557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Dental Assistant | Minnesota Dental Association (mndental.org)</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0000"/>
                </a:solidFill>
                <a:effectLst/>
                <a:uLnTx/>
                <a:uFillTx/>
                <a:latin typeface="Calibri" panose="020F0502020204030204"/>
                <a:ea typeface="+mn-ea"/>
                <a:cs typeface="+mn-cs"/>
              </a:rPr>
              <a:t>*If someone would ask about schools outside of North Dakota……..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mn-ea"/>
                <a:cs typeface="Calibri" panose="020F0502020204030204" pitchFamily="34" charset="0"/>
              </a:rPr>
              <a:t>Minnesota Programs		South Dakota				Montana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Century College, White Bear Lake		Lake Area Technical College, Watertown			</a:t>
            </a:r>
            <a:r>
              <a:rPr lang="en-US" b="0" i="0" dirty="0">
                <a:solidFill>
                  <a:srgbClr val="194D8D"/>
                </a:solidFill>
                <a:effectLst/>
                <a:latin typeface="OpenSans"/>
              </a:rPr>
              <a:t>Montana State University, Great Falls</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Herzing University, St. Louis Park		University of South Dakota, Vermillion			</a:t>
            </a:r>
            <a:r>
              <a:rPr lang="en-US" b="0" i="0" dirty="0">
                <a:solidFill>
                  <a:srgbClr val="194D8D"/>
                </a:solidFill>
                <a:effectLst/>
                <a:latin typeface="OpenSans"/>
              </a:rPr>
              <a:t>Salish Kootenai College, Pablo</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Lake Superior College, Duluth 		</a:t>
            </a:r>
            <a:r>
              <a:rPr lang="en-US" b="0" i="0" dirty="0">
                <a:solidFill>
                  <a:srgbClr val="194D8D"/>
                </a:solidFill>
                <a:effectLst/>
                <a:latin typeface="OpenSans"/>
              </a:rPr>
              <a:t>Western Dakota Tech. Institute, Rapid City			Flathead Valley Community College</a:t>
            </a:r>
            <a:r>
              <a:rPr lang="en-US" b="0" i="0">
                <a:solidFill>
                  <a:srgbClr val="194D8D"/>
                </a:solidFill>
                <a:effectLst/>
                <a:latin typeface="OpenSans"/>
              </a:rPr>
              <a:t>, Kalispell</a:t>
            </a:r>
            <a:endPar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Minnesota State University, Mankato										Helena College University of Montana, Helena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Metropolitan State University, St. Paul									Montana State University, Billing</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University of Minnesota, Minneapolis										Miles Community College, Miles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St. Cloud Technical College, St. Cloud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Rochester Community and Technical College, Rochester</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Normandale Community College, Bloomington</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Minnesota State Community and Technical College, Moorhead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Northwest Technical College, Bemidji</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5821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your ow</a:t>
            </a:r>
            <a:r>
              <a:rPr lang="en-US" baseline="0" dirty="0"/>
              <a:t>n photo of you and or your practice </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13</a:t>
            </a:fld>
            <a:endParaRPr lang="en-US" dirty="0"/>
          </a:p>
        </p:txBody>
      </p:sp>
    </p:spTree>
    <p:extLst>
      <p:ext uri="{BB962C8B-B14F-4D97-AF65-F5344CB8AC3E}">
        <p14:creationId xmlns:p14="http://schemas.microsoft.com/office/powerpoint/2010/main" val="1896802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 an activity from (add link to website here activities are listed, and checkout form is found)</a:t>
            </a:r>
          </a:p>
        </p:txBody>
      </p:sp>
      <p:sp>
        <p:nvSpPr>
          <p:cNvPr id="4" name="Slide Number Placeholder 3"/>
          <p:cNvSpPr>
            <a:spLocks noGrp="1"/>
          </p:cNvSpPr>
          <p:nvPr>
            <p:ph type="sldNum" sz="quarter" idx="5"/>
          </p:nvPr>
        </p:nvSpPr>
        <p:spPr/>
        <p:txBody>
          <a:bodyPr/>
          <a:lstStyle/>
          <a:p>
            <a:fld id="{B63359F2-43EF-4812-9DC0-98C0B1A40681}" type="slidenum">
              <a:rPr lang="en-US" smtClean="0"/>
              <a:t>14</a:t>
            </a:fld>
            <a:endParaRPr lang="en-US" dirty="0"/>
          </a:p>
        </p:txBody>
      </p:sp>
    </p:spTree>
    <p:extLst>
      <p:ext uri="{BB962C8B-B14F-4D97-AF65-F5344CB8AC3E}">
        <p14:creationId xmlns:p14="http://schemas.microsoft.com/office/powerpoint/2010/main" val="2619555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is a dental assistant?</a:t>
            </a:r>
          </a:p>
          <a:p>
            <a:r>
              <a:rPr lang="en-US" dirty="0"/>
              <a:t>Dental assistants are valued team members who help provide patient care and keep dental</a:t>
            </a:r>
          </a:p>
          <a:p>
            <a:r>
              <a:rPr lang="en-US" dirty="0"/>
              <a:t>practices running efficiently.</a:t>
            </a:r>
          </a:p>
          <a:p>
            <a:pPr marL="285750" indent="-285750">
              <a:buFont typeface="Arial" panose="020B0604020202020204" pitchFamily="34" charset="0"/>
              <a:buChar char="•"/>
            </a:pPr>
            <a:r>
              <a:rPr lang="en-US" dirty="0"/>
              <a:t> Assist the dentist during procedures </a:t>
            </a:r>
          </a:p>
          <a:p>
            <a:pPr marL="285750" indent="-285750">
              <a:buFont typeface="Arial" panose="020B0604020202020204" pitchFamily="34" charset="0"/>
              <a:buChar char="•"/>
            </a:pPr>
            <a:r>
              <a:rPr lang="en-US" dirty="0"/>
              <a:t>Take X-rays and/or impressions of patients’ teeth </a:t>
            </a:r>
          </a:p>
          <a:p>
            <a:pPr marL="285750" indent="-285750">
              <a:buFont typeface="Arial" panose="020B0604020202020204" pitchFamily="34" charset="0"/>
              <a:buChar char="•"/>
            </a:pPr>
            <a:r>
              <a:rPr lang="en-US" dirty="0"/>
              <a:t>Sterilize equipment and instruments </a:t>
            </a:r>
          </a:p>
          <a:p>
            <a:pPr marL="285750" indent="-285750">
              <a:buFont typeface="Arial" panose="020B0604020202020204" pitchFamily="34" charset="0"/>
              <a:buChar char="•"/>
            </a:pPr>
            <a:r>
              <a:rPr lang="en-US" dirty="0"/>
              <a:t>Teach patients to brush and floss correctly </a:t>
            </a:r>
          </a:p>
          <a:p>
            <a:pPr marL="285750" indent="-285750">
              <a:buFont typeface="Arial" panose="020B0604020202020204" pitchFamily="34" charset="0"/>
              <a:buChar char="•"/>
            </a:pPr>
            <a:r>
              <a:rPr lang="en-US" dirty="0"/>
              <a:t>Schedule appointments, maintaining inventories and ordering supplies</a:t>
            </a:r>
          </a:p>
          <a:p>
            <a:pPr marL="285750" indent="-285750">
              <a:buFont typeface="Arial" panose="020B0604020202020204" pitchFamily="34" charset="0"/>
              <a:buChar char="•"/>
            </a:pPr>
            <a:r>
              <a:rPr lang="en-US" dirty="0"/>
              <a:t>Dental assisting duties can very depending on the dental office's specialties.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Watch video if time allows. </a:t>
            </a:r>
            <a:r>
              <a:rPr lang="en-US" dirty="0">
                <a:hlinkClick r:id="rId3"/>
              </a:rPr>
              <a:t>https://youtu.be/Kd0vC3beboo</a:t>
            </a:r>
            <a:r>
              <a:rPr lang="en-US" dirty="0"/>
              <a:t> (video is about 5 minutes long)</a:t>
            </a:r>
          </a:p>
          <a:p>
            <a:pPr marL="285750" indent="-285750">
              <a:buFont typeface="Arial" panose="020B0604020202020204" pitchFamily="34" charset="0"/>
              <a:buChar char="•"/>
            </a:pPr>
            <a:endParaRPr lang="en-US" dirty="0"/>
          </a:p>
          <a:p>
            <a:pPr marL="0" indent="0">
              <a:buNone/>
            </a:pPr>
            <a:r>
              <a:rPr lang="en-US" dirty="0">
                <a:hlinkClick r:id="rId4"/>
              </a:rPr>
              <a:t>ADA Dental Careers FORM (nddental.org)</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211616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484188"/>
            <a:ext cx="6337300" cy="3565525"/>
          </a:xfrm>
          <a:prstGeom prst="rect">
            <a:avLst/>
          </a:prstGeom>
          <a:noFill/>
          <a:ln w="12700">
            <a:solidFill>
              <a:prstClr val="black"/>
            </a:solidFill>
          </a:ln>
        </p:spPr>
      </p:sp>
      <p:sp>
        <p:nvSpPr>
          <p:cNvPr id="3" name="Notes Placeholder 2"/>
          <p:cNvSpPr>
            <a:spLocks noGrp="1"/>
          </p:cNvSpPr>
          <p:nvPr>
            <p:ph type="body" idx="1"/>
          </p:nvPr>
        </p:nvSpPr>
        <p:spPr>
          <a:xfrm>
            <a:off x="260350" y="4306185"/>
            <a:ext cx="6337300" cy="4210493"/>
          </a:xfrm>
          <a:prstGeom prst="rect">
            <a:avLst/>
          </a:prstGeom>
        </p:spPr>
        <p:txBody>
          <a:bodyPr/>
          <a:lstStyle/>
          <a:p>
            <a:r>
              <a:rPr lang="en-US" b="1" dirty="0"/>
              <a:t>General Dentistry</a:t>
            </a:r>
            <a:r>
              <a:rPr lang="en-US" dirty="0"/>
              <a:t>: Dentistry working with oral health at every stage of life from children to elderly adults.  Comprehensive oral care is given from baby teeth to permanent teeth.</a:t>
            </a:r>
          </a:p>
          <a:p>
            <a:endParaRPr lang="en-US" dirty="0"/>
          </a:p>
          <a:p>
            <a:r>
              <a:rPr lang="en-US" b="1" dirty="0"/>
              <a:t>Pediatric: </a:t>
            </a:r>
            <a:r>
              <a:rPr lang="en-US" dirty="0"/>
              <a:t>The branch of dentistry working with the oral health of children from birth to adolescence.</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Orthodontics (braces)</a:t>
            </a:r>
            <a:r>
              <a:rPr lang="en-US" dirty="0"/>
              <a:t>: The branch of dentistry that works focuses on treatment of malocclusion.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Periodontics (gums): </a:t>
            </a:r>
            <a:r>
              <a:rPr lang="en-US" dirty="0"/>
              <a:t>The branch of dentistry that works with the structures that surround and support your teeth.</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Oral Surgery</a:t>
            </a:r>
            <a:r>
              <a:rPr lang="en-US" dirty="0"/>
              <a:t>: The branch of dentistry that works with the diagnosis and the surgical</a:t>
            </a:r>
            <a:r>
              <a:rPr lang="en-US" b="0" i="0" dirty="0">
                <a:solidFill>
                  <a:srgbClr val="111111"/>
                </a:solidFill>
                <a:effectLst/>
                <a:latin typeface="Roboto" panose="02000000000000000000" pitchFamily="2" charset="0"/>
              </a:rPr>
              <a:t> and adjunctive treatment of diseases, injuries, and defects of the human mouth and dental structures. </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Prosthodontics</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(prosthetic/artificial like dentures):</a:t>
            </a:r>
            <a:r>
              <a:rPr lang="en-US" dirty="0"/>
              <a:t> The branch of dentistry that  focuses on prosthetic dentistry.</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Endodontics/Root Canals</a:t>
            </a:r>
            <a:r>
              <a:rPr lang="en-US" dirty="0"/>
              <a:t>: The branch of dentistry that treats the inside of the tooth</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Dental Public Health</a:t>
            </a:r>
            <a:r>
              <a:rPr lang="en-US" dirty="0"/>
              <a:t>:  Involves a </a:t>
            </a:r>
            <a:r>
              <a:rPr lang="en-US" b="0" i="0" dirty="0">
                <a:solidFill>
                  <a:srgbClr val="111111"/>
                </a:solidFill>
                <a:effectLst/>
                <a:latin typeface="Roboto" panose="02000000000000000000" pitchFamily="2" charset="0"/>
              </a:rPr>
              <a:t>para-clinical specialty of dentistry that deals with the prevention of oral disease and promotion of oral health. </a:t>
            </a:r>
            <a:endParaRPr lang="en-US" b="0" dirty="0"/>
          </a:p>
          <a:p>
            <a:endParaRPr lang="en-US" dirty="0"/>
          </a:p>
          <a:p>
            <a:endParaRPr lang="en-US" dirty="0"/>
          </a:p>
        </p:txBody>
      </p:sp>
    </p:spTree>
    <p:extLst>
      <p:ext uri="{BB962C8B-B14F-4D97-AF65-F5344CB8AC3E}">
        <p14:creationId xmlns:p14="http://schemas.microsoft.com/office/powerpoint/2010/main" val="2575024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 dental Assisting right for 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Light" panose="020F0302020204030204" pitchFamily="34" charset="0"/>
                <a:cs typeface="Calibri Light" panose="020F0302020204030204" pitchFamily="34" charset="0"/>
              </a:rPr>
              <a:t>If you are detail oriented, organized, a multitasker who can work independently and as a team while enjoying helping others, consider a  career in dental assisting.</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3336307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are they different? </a:t>
            </a:r>
          </a:p>
          <a:p>
            <a:r>
              <a:rPr lang="en-US" b="1" dirty="0"/>
              <a:t>Dental Hygienist</a:t>
            </a:r>
          </a:p>
          <a:p>
            <a:r>
              <a:rPr lang="en-US" sz="1200" dirty="0">
                <a:latin typeface="Calibri Light" panose="020F0302020204030204" pitchFamily="34" charset="0"/>
                <a:cs typeface="Calibri Light" panose="020F0302020204030204" pitchFamily="34" charset="0"/>
              </a:rPr>
              <a:t>Clean teeth</a:t>
            </a:r>
          </a:p>
          <a:p>
            <a:r>
              <a:rPr lang="en-US" sz="1200" dirty="0">
                <a:latin typeface="Calibri Light" panose="020F0302020204030204" pitchFamily="34" charset="0"/>
                <a:cs typeface="Calibri Light" panose="020F0302020204030204" pitchFamily="34" charset="0"/>
              </a:rPr>
              <a:t>Take dental X rays</a:t>
            </a:r>
          </a:p>
          <a:p>
            <a:r>
              <a:rPr lang="en-US" sz="1200" dirty="0">
                <a:latin typeface="Calibri Light" panose="020F0302020204030204" pitchFamily="34" charset="0"/>
                <a:cs typeface="Calibri Light" panose="020F0302020204030204" pitchFamily="34" charset="0"/>
              </a:rPr>
              <a:t>Provide patient education</a:t>
            </a:r>
          </a:p>
          <a:p>
            <a:r>
              <a:rPr lang="en-US" sz="1200" dirty="0">
                <a:latin typeface="Calibri Light" panose="020F0302020204030204" pitchFamily="34" charset="0"/>
                <a:cs typeface="Calibri Light" panose="020F0302020204030204" pitchFamily="34" charset="0"/>
              </a:rPr>
              <a:t>Help dentist find cavities</a:t>
            </a:r>
          </a:p>
          <a:p>
            <a:r>
              <a:rPr lang="en-US" sz="1200" dirty="0">
                <a:latin typeface="Calibri Light" panose="020F0302020204030204" pitchFamily="34" charset="0"/>
                <a:cs typeface="Calibri Light" panose="020F0302020204030204" pitchFamily="34" charset="0"/>
              </a:rPr>
              <a:t>Roughly 3 years of school after graduating high school (or a GED)</a:t>
            </a:r>
          </a:p>
          <a:p>
            <a:endParaRPr lang="en-US" dirty="0"/>
          </a:p>
          <a:p>
            <a:r>
              <a:rPr lang="en-US" b="1" dirty="0"/>
              <a:t>Dental Assistant</a:t>
            </a:r>
          </a:p>
          <a:p>
            <a:r>
              <a:rPr lang="en-US" dirty="0"/>
              <a:t>Take dental X rays</a:t>
            </a:r>
          </a:p>
          <a:p>
            <a:r>
              <a:rPr lang="en-US" dirty="0"/>
              <a:t>Hand instruments to the dentist and organize the dental treatment rooms</a:t>
            </a:r>
          </a:p>
          <a:p>
            <a:r>
              <a:rPr lang="en-US" sz="1200" dirty="0">
                <a:latin typeface="Calibri Light" panose="020F0302020204030204" pitchFamily="34" charset="0"/>
                <a:cs typeface="Calibri Light" panose="020F0302020204030204" pitchFamily="34" charset="0"/>
              </a:rPr>
              <a:t>Organize the dental treatment rooms</a:t>
            </a:r>
          </a:p>
          <a:p>
            <a:r>
              <a:rPr lang="en-US" sz="1200" dirty="0">
                <a:latin typeface="Calibri" panose="020F0502020204030204" pitchFamily="34" charset="0"/>
                <a:cs typeface="Calibri" panose="020F0502020204030204" pitchFamily="34" charset="0"/>
              </a:rPr>
              <a:t>Can be trained by a dentist in the dental office</a:t>
            </a:r>
          </a:p>
          <a:p>
            <a:r>
              <a:rPr lang="en-US" sz="1200" dirty="0">
                <a:latin typeface="Calibri" panose="020F0502020204030204" pitchFamily="34" charset="0"/>
                <a:cs typeface="Calibri" panose="020F0502020204030204" pitchFamily="34" charset="0"/>
              </a:rPr>
              <a:t>Can earn a certificate or an associates degree</a:t>
            </a:r>
          </a:p>
          <a:p>
            <a:r>
              <a:rPr lang="en-US" sz="1200" dirty="0">
                <a:latin typeface="Calibri" panose="020F0502020204030204" pitchFamily="34" charset="0"/>
                <a:cs typeface="Calibri" panose="020F0502020204030204" pitchFamily="34" charset="0"/>
              </a:rPr>
              <a:t>Roughly 2 years of schooling after high school (or a GED)</a:t>
            </a:r>
          </a:p>
          <a:p>
            <a:endParaRPr lang="en-US" dirty="0"/>
          </a:p>
          <a:p>
            <a:r>
              <a:rPr lang="en-US" dirty="0"/>
              <a:t>If you're thinking about being part of the dental profession, Congratulations!</a:t>
            </a:r>
          </a:p>
          <a:p>
            <a:r>
              <a:rPr lang="en-US" dirty="0"/>
              <a:t>We need dedicated professionals</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52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cap="none" dirty="0">
                <a:latin typeface="Segoe UI Light" panose="020B0502040204020203" pitchFamily="34" charset="0"/>
                <a:cs typeface="Segoe UI Light" panose="020B0502040204020203" pitchFamily="34" charset="0"/>
              </a:rPr>
              <a:t>Timeline to Be a Dental Assistant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Complete high school or GED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Apply for Dental Assisting Program, or find a practice to do on the job training</a:t>
            </a:r>
          </a:p>
          <a:p>
            <a:pPr lvl="0"/>
            <a:r>
              <a:rPr lang="en-US" b="0" dirty="0"/>
              <a:t>Complete Associates of Applied Science Degree in Dental Assisting or Dental Assisting certification program (roughly 2 years)</a:t>
            </a:r>
          </a:p>
          <a:p>
            <a:pPr lvl="0"/>
            <a:r>
              <a:rPr lang="en-US" dirty="0"/>
              <a:t>Begin practicing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NDSCS Dental Assisting Program Information-Selection Process Booklet Fall 2022.pdf</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3359F2-43EF-4812-9DC0-98C0B1A406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48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Your-Path-to-Dental-Assistant-Registration-in-North-Dakota.pdf</a:t>
            </a:r>
            <a:endParaRPr lang="en-US" dirty="0"/>
          </a:p>
          <a:p>
            <a:endParaRPr lang="en-US" dirty="0"/>
          </a:p>
          <a:p>
            <a:r>
              <a:rPr lang="en-US" dirty="0">
                <a:hlinkClick r:id="rId4"/>
              </a:rPr>
              <a:t>Is-DA-right-for-me-FLYER.pdf</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85308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33375"/>
            <a:ext cx="5486400" cy="3086100"/>
          </a:xfrm>
        </p:spPr>
      </p:sp>
      <p:sp>
        <p:nvSpPr>
          <p:cNvPr id="3" name="Notes Placeholder 2"/>
          <p:cNvSpPr>
            <a:spLocks noGrp="1"/>
          </p:cNvSpPr>
          <p:nvPr>
            <p:ph type="body" idx="1"/>
          </p:nvPr>
        </p:nvSpPr>
        <p:spPr>
          <a:xfrm>
            <a:off x="685800" y="3592475"/>
            <a:ext cx="5486400" cy="5381403"/>
          </a:xfrm>
        </p:spPr>
        <p:txBody>
          <a:bodyPr/>
          <a:lstStyle/>
          <a:p>
            <a:r>
              <a:rPr lang="en-US" b="0" i="0" dirty="0">
                <a:solidFill>
                  <a:srgbClr val="202124"/>
                </a:solidFill>
                <a:effectLst/>
                <a:latin typeface="Roboto"/>
              </a:rPr>
              <a:t>https://climbcredit.com/resources/healthcare/how-much-does-dental-assistant-school-cost/#:~:text=While%20the%20cost%20of%20an,technical%20schools%20and%20community%20colleges </a:t>
            </a:r>
          </a:p>
          <a:p>
            <a:endParaRPr lang="en-US" b="0" i="0" dirty="0">
              <a:solidFill>
                <a:srgbClr val="202124"/>
              </a:solidFill>
              <a:effectLst/>
              <a:latin typeface="Roboto"/>
            </a:endParaRPr>
          </a:p>
          <a:p>
            <a:pPr algn="l"/>
            <a:r>
              <a:rPr lang="en-US" b="0" i="0" dirty="0">
                <a:solidFill>
                  <a:srgbClr val="010029"/>
                </a:solidFill>
                <a:effectLst/>
                <a:latin typeface="Lato"/>
              </a:rPr>
              <a:t>While the cost of an associate’s degree in dental assisting typically ranges from $6,000–30,000, </a:t>
            </a:r>
            <a:r>
              <a:rPr lang="en-US" b="0" i="0" u="none" strike="noStrike" dirty="0">
                <a:solidFill>
                  <a:srgbClr val="444DBC"/>
                </a:solidFill>
                <a:effectLst/>
                <a:latin typeface="Lato"/>
                <a:hlinkClick r:id="rId3"/>
              </a:rPr>
              <a:t>a dental assistant diploma or certification</a:t>
            </a:r>
            <a:r>
              <a:rPr lang="en-US" b="0" i="0" dirty="0">
                <a:solidFill>
                  <a:srgbClr val="010029"/>
                </a:solidFill>
                <a:effectLst/>
                <a:latin typeface="Lato"/>
              </a:rPr>
              <a:t> only costs on average between $3,000–15,000 and can be found at many technical schools and community colleges. For both of these programs, however, you’ll also want to consider additional costs that may be required, such as:</a:t>
            </a:r>
          </a:p>
          <a:p>
            <a:pPr algn="l">
              <a:buFont typeface="Arial" panose="020B0604020202020204" pitchFamily="34" charset="0"/>
              <a:buChar char="•"/>
            </a:pPr>
            <a:r>
              <a:rPr lang="en-US" b="0" i="0" dirty="0">
                <a:solidFill>
                  <a:srgbClr val="010029"/>
                </a:solidFill>
                <a:effectLst/>
                <a:latin typeface="Lato"/>
              </a:rPr>
              <a:t>Registration fees</a:t>
            </a:r>
          </a:p>
          <a:p>
            <a:pPr algn="l">
              <a:buFont typeface="Arial" panose="020B0604020202020204" pitchFamily="34" charset="0"/>
              <a:buChar char="•"/>
            </a:pPr>
            <a:r>
              <a:rPr lang="en-US" b="0" i="0" dirty="0">
                <a:solidFill>
                  <a:srgbClr val="010029"/>
                </a:solidFill>
                <a:effectLst/>
                <a:latin typeface="Lato"/>
              </a:rPr>
              <a:t>Certification exam fees</a:t>
            </a:r>
          </a:p>
          <a:p>
            <a:pPr algn="l">
              <a:buFont typeface="Arial" panose="020B0604020202020204" pitchFamily="34" charset="0"/>
              <a:buChar char="•"/>
            </a:pPr>
            <a:r>
              <a:rPr lang="en-US" b="0" i="0" dirty="0">
                <a:solidFill>
                  <a:srgbClr val="010029"/>
                </a:solidFill>
                <a:effectLst/>
                <a:latin typeface="Lato"/>
              </a:rPr>
              <a:t>Lab fees</a:t>
            </a:r>
          </a:p>
          <a:p>
            <a:pPr algn="l">
              <a:buFont typeface="Arial" panose="020B0604020202020204" pitchFamily="34" charset="0"/>
              <a:buChar char="•"/>
            </a:pPr>
            <a:r>
              <a:rPr lang="en-US" b="0" i="0" dirty="0">
                <a:solidFill>
                  <a:srgbClr val="010029"/>
                </a:solidFill>
                <a:effectLst/>
                <a:latin typeface="Lato"/>
              </a:rPr>
              <a:t>Books and supplies</a:t>
            </a:r>
          </a:p>
          <a:p>
            <a:pPr algn="l"/>
            <a:r>
              <a:rPr lang="en-US" b="0" i="0" dirty="0">
                <a:solidFill>
                  <a:srgbClr val="010029"/>
                </a:solidFill>
                <a:effectLst/>
                <a:latin typeface="Lato"/>
              </a:rPr>
              <a:t>Whether you attend a degree program or a diploma program will also affect how much time you’ll ultimately invest. For example, an associate’s degree takes two years to complete — on the other hand, a certificate program takes considerably less at </a:t>
            </a:r>
            <a:r>
              <a:rPr lang="en-US" b="0" i="0" u="none" strike="noStrike" dirty="0">
                <a:solidFill>
                  <a:srgbClr val="444DBC"/>
                </a:solidFill>
                <a:effectLst/>
                <a:latin typeface="Lato"/>
                <a:hlinkClick r:id="rId4"/>
              </a:rPr>
              <a:t>less than 12 months</a:t>
            </a:r>
            <a:r>
              <a:rPr lang="en-US" b="0" i="0" dirty="0">
                <a:solidFill>
                  <a:srgbClr val="010029"/>
                </a:solidFill>
                <a:effectLst/>
                <a:latin typeface="Lato"/>
              </a:rPr>
              <a:t>. Length can also be impacted by other factors such as whether you’re in a full-time or part-time program, and whether you’re pursuing any additional specializations.</a:t>
            </a:r>
          </a:p>
          <a:p>
            <a:endParaRPr lang="en-US" b="0" i="0" dirty="0">
              <a:solidFill>
                <a:srgbClr val="202124"/>
              </a:solidFill>
              <a:effectLst/>
              <a:latin typeface="Roboto"/>
            </a:endParaRPr>
          </a:p>
          <a:p>
            <a:r>
              <a:rPr lang="en-US" dirty="0"/>
              <a:t>Cost of Dental School</a:t>
            </a:r>
          </a:p>
          <a:p>
            <a:pPr marL="0" marR="0">
              <a:spcBef>
                <a:spcPts val="0"/>
              </a:spcBef>
              <a:spcAft>
                <a:spcPts val="0"/>
              </a:spcAft>
            </a:pPr>
            <a:r>
              <a:rPr lang="en-US" dirty="0">
                <a:solidFill>
                  <a:schemeClr val="tx1"/>
                </a:solidFill>
                <a:latin typeface="Calibri" panose="020F0502020204030204" pitchFamily="34" charset="0"/>
                <a:ea typeface="Calibri" panose="020F0502020204030204" pitchFamily="34" charset="0"/>
              </a:rPr>
              <a:t>Example**</a:t>
            </a:r>
          </a:p>
          <a:p>
            <a:pPr marL="0" marR="0">
              <a:spcBef>
                <a:spcPts val="0"/>
              </a:spcBef>
              <a:spcAft>
                <a:spcPts val="0"/>
              </a:spcAft>
            </a:pPr>
            <a:r>
              <a:rPr lang="en-US" sz="1050" dirty="0">
                <a:solidFill>
                  <a:schemeClr val="tx1"/>
                </a:solidFill>
                <a:latin typeface="Calibri" panose="020F0502020204030204" pitchFamily="34" charset="0"/>
                <a:ea typeface="Calibri" panose="020F0502020204030204" pitchFamily="34" charset="0"/>
              </a:rPr>
              <a:t>Based on information from  North Dakota State School of Science.</a:t>
            </a:r>
          </a:p>
          <a:p>
            <a:pPr marL="0" marR="0">
              <a:spcBef>
                <a:spcPts val="0"/>
              </a:spcBef>
              <a:spcAft>
                <a:spcPts val="0"/>
              </a:spcAft>
            </a:pPr>
            <a:endParaRPr lang="en-US" sz="1050" dirty="0">
              <a:solidFill>
                <a:schemeClr val="tx1"/>
              </a:solidFill>
              <a:latin typeface="Calibri" panose="020F0502020204030204" pitchFamily="34" charset="0"/>
              <a:ea typeface="Calibri" panose="020F0502020204030204" pitchFamily="34" charset="0"/>
            </a:endParaRPr>
          </a:p>
          <a:p>
            <a:r>
              <a:rPr lang="en-US" dirty="0">
                <a:hlinkClick r:id="rId5"/>
              </a:rPr>
              <a:t>Wahpeton - Dental Assisting.pdf (ndscs.edu)</a:t>
            </a:r>
            <a:endParaRPr lang="en-US" dirty="0"/>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89431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Dental Assistants : Occupational Outlook Handbook: : U.S. Bureau of Labor Statistics (bls.gov)</a:t>
            </a:r>
            <a:endParaRPr lang="en-US" b="0" i="0" dirty="0">
              <a:solidFill>
                <a:srgbClr val="333333"/>
              </a:solidFill>
              <a:effectLst/>
              <a:latin typeface="Tahoma" panose="020B0604030504040204" pitchFamily="34" charset="0"/>
            </a:endParaRPr>
          </a:p>
          <a:p>
            <a:endParaRPr lang="en-US" b="0" i="0" dirty="0">
              <a:solidFill>
                <a:srgbClr val="333333"/>
              </a:solidFill>
              <a:effectLst/>
              <a:latin typeface="Tahoma" panose="020B0604030504040204" pitchFamily="34" charset="0"/>
            </a:endParaRPr>
          </a:p>
          <a:p>
            <a:r>
              <a:rPr lang="en-US" b="0" i="0" dirty="0">
                <a:solidFill>
                  <a:srgbClr val="333333"/>
                </a:solidFill>
                <a:effectLst/>
                <a:latin typeface="Tahoma" panose="020B0604030504040204" pitchFamily="34" charset="0"/>
              </a:rPr>
              <a:t>Employment of dental assistants is projected to grow 8 percent from 2021 to 2031, faster than the average for all occupations.</a:t>
            </a:r>
          </a:p>
          <a:p>
            <a:endParaRPr lang="en-US" b="0" i="0" dirty="0">
              <a:solidFill>
                <a:srgbClr val="333333"/>
              </a:solidFill>
              <a:effectLst/>
              <a:latin typeface="Tahoma" panose="020B0604030504040204" pitchFamily="34" charset="0"/>
            </a:endParaRPr>
          </a:p>
          <a:p>
            <a:r>
              <a:rPr lang="en-US" b="0" i="0" dirty="0">
                <a:solidFill>
                  <a:srgbClr val="333333"/>
                </a:solidFill>
                <a:effectLst/>
                <a:latin typeface="Tahoma" panose="020B0604030504040204" pitchFamily="34" charset="0"/>
              </a:rPr>
              <a:t>About 56,400 openings for dental assistants are projected each year, on average, over the decade. Many of those openings are expected to result from the need to replace workers who transfer to different occupations or exit the labor force, such as to retire.</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928907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p:nvPr>
        </p:nvSpPr>
        <p:spPr>
          <a:xfrm>
            <a:off x="581191" y="704088"/>
            <a:ext cx="10993549" cy="1499616"/>
          </a:xfrm>
        </p:spPr>
        <p:txBody>
          <a:bodyPr/>
          <a:lstStyle/>
          <a:p>
            <a:r>
              <a:rPr lang="en-US"/>
              <a:t>Click to edit Master title style</a:t>
            </a:r>
            <a:endParaRPr lang="en-US" dirty="0"/>
          </a:p>
        </p:txBody>
      </p:sp>
      <p:sp>
        <p:nvSpPr>
          <p:cNvPr id="16" name="Subtitle 2">
            <a:extLst>
              <a:ext uri="{FF2B5EF4-FFF2-40B4-BE49-F238E27FC236}">
                <a16:creationId xmlns:a16="http://schemas.microsoft.com/office/drawing/2014/main" id="{3507450D-E801-41C1-9FD7-923530A06BD4}"/>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p:nvPr>
        </p:nvSpPr>
        <p:spPr>
          <a:xfrm>
            <a:off x="448056" y="3081528"/>
            <a:ext cx="11265408" cy="3310128"/>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425283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E7D0488-B202-4F7B-9F3C-5F3540449364}"/>
              </a:ext>
            </a:extLst>
          </p:cNvPr>
          <p:cNvSpPr>
            <a:spLocks noGrp="1"/>
          </p:cNvSpPr>
          <p:nvPr>
            <p:ph type="title"/>
          </p:nvPr>
        </p:nvSpPr>
        <p:spPr>
          <a:xfrm>
            <a:off x="581192" y="3986411"/>
            <a:ext cx="3568661" cy="1872388"/>
          </a:xfrm>
        </p:spPr>
        <p:txBody>
          <a:bodyPr anchor="ctr"/>
          <a:lstStyle/>
          <a:p>
            <a:pPr algn="r"/>
            <a:r>
              <a:rPr lang="en-US">
                <a:solidFill>
                  <a:schemeClr val="tx2"/>
                </a:solidFill>
              </a:rPr>
              <a:t>Click to edit Master title style</a:t>
            </a:r>
            <a:endParaRPr lang="en-US" dirty="0">
              <a:solidFill>
                <a:schemeClr val="tx2"/>
              </a:solidFill>
            </a:endParaRPr>
          </a:p>
        </p:txBody>
      </p:sp>
      <p:sp>
        <p:nvSpPr>
          <p:cNvPr id="12" name="Picture Placeholder 11">
            <a:extLst>
              <a:ext uri="{FF2B5EF4-FFF2-40B4-BE49-F238E27FC236}">
                <a16:creationId xmlns:a16="http://schemas.microsoft.com/office/drawing/2014/main" id="{5972A87D-479C-4157-A7C5-33D8FC7B2974}"/>
              </a:ext>
            </a:extLst>
          </p:cNvPr>
          <p:cNvSpPr>
            <a:spLocks noGrp="1"/>
          </p:cNvSpPr>
          <p:nvPr>
            <p:ph type="pic" sz="quarter" idx="13"/>
          </p:nvPr>
        </p:nvSpPr>
        <p:spPr>
          <a:xfrm>
            <a:off x="448056" y="768096"/>
            <a:ext cx="2578608" cy="2816352"/>
          </a:xfrm>
          <a:solidFill>
            <a:schemeClr val="accent2"/>
          </a:solidFill>
        </p:spPr>
        <p:txBody>
          <a:bodyPr/>
          <a:lstStyle/>
          <a:p>
            <a:r>
              <a:rPr lang="en-US"/>
              <a:t>Click icon to add picture</a:t>
            </a:r>
            <a:endParaRPr lang="en-US" dirty="0"/>
          </a:p>
        </p:txBody>
      </p:sp>
      <p:sp>
        <p:nvSpPr>
          <p:cNvPr id="13" name="Picture Placeholder 11">
            <a:extLst>
              <a:ext uri="{FF2B5EF4-FFF2-40B4-BE49-F238E27FC236}">
                <a16:creationId xmlns:a16="http://schemas.microsoft.com/office/drawing/2014/main" id="{78EE581A-A98D-4A1B-B826-3C60801D6672}"/>
              </a:ext>
            </a:extLst>
          </p:cNvPr>
          <p:cNvSpPr>
            <a:spLocks noGrp="1"/>
          </p:cNvSpPr>
          <p:nvPr>
            <p:ph type="pic" sz="quarter" idx="14"/>
          </p:nvPr>
        </p:nvSpPr>
        <p:spPr>
          <a:xfrm>
            <a:off x="3352800" y="768096"/>
            <a:ext cx="2578608" cy="2816352"/>
          </a:xfrm>
          <a:solidFill>
            <a:schemeClr val="accent2"/>
          </a:solidFill>
        </p:spPr>
        <p:txBody>
          <a:bodyPr/>
          <a:lstStyle/>
          <a:p>
            <a:r>
              <a:rPr lang="en-US"/>
              <a:t>Click icon to add picture</a:t>
            </a:r>
            <a:endParaRPr lang="en-US" dirty="0"/>
          </a:p>
        </p:txBody>
      </p:sp>
      <p:sp>
        <p:nvSpPr>
          <p:cNvPr id="14" name="Picture Placeholder 11">
            <a:extLst>
              <a:ext uri="{FF2B5EF4-FFF2-40B4-BE49-F238E27FC236}">
                <a16:creationId xmlns:a16="http://schemas.microsoft.com/office/drawing/2014/main" id="{16AE88BE-E502-4D34-AAE9-6EE48F1ACE29}"/>
              </a:ext>
            </a:extLst>
          </p:cNvPr>
          <p:cNvSpPr>
            <a:spLocks noGrp="1"/>
          </p:cNvSpPr>
          <p:nvPr>
            <p:ph type="pic" sz="quarter" idx="15"/>
          </p:nvPr>
        </p:nvSpPr>
        <p:spPr>
          <a:xfrm>
            <a:off x="6257544" y="768096"/>
            <a:ext cx="2578608" cy="2816352"/>
          </a:xfrm>
          <a:solidFill>
            <a:schemeClr val="accent2"/>
          </a:solidFill>
        </p:spPr>
        <p:txBody>
          <a:bodyPr/>
          <a:lstStyle/>
          <a:p>
            <a:r>
              <a:rPr lang="en-US"/>
              <a:t>Click icon to add picture</a:t>
            </a:r>
            <a:endParaRPr lang="en-US" dirty="0"/>
          </a:p>
        </p:txBody>
      </p:sp>
      <p:sp>
        <p:nvSpPr>
          <p:cNvPr id="16" name="Picture Placeholder 11">
            <a:extLst>
              <a:ext uri="{FF2B5EF4-FFF2-40B4-BE49-F238E27FC236}">
                <a16:creationId xmlns:a16="http://schemas.microsoft.com/office/drawing/2014/main" id="{9FD0C6B3-E0D9-4177-8079-178D1B0F530D}"/>
              </a:ext>
            </a:extLst>
          </p:cNvPr>
          <p:cNvSpPr>
            <a:spLocks noGrp="1"/>
          </p:cNvSpPr>
          <p:nvPr>
            <p:ph type="pic" sz="quarter" idx="16"/>
          </p:nvPr>
        </p:nvSpPr>
        <p:spPr>
          <a:xfrm>
            <a:off x="9162288" y="768096"/>
            <a:ext cx="2578608" cy="2816352"/>
          </a:xfrm>
          <a:solidFill>
            <a:schemeClr val="accent2"/>
          </a:solidFill>
        </p:spPr>
        <p:txBody>
          <a:bodyPr/>
          <a:lstStyle/>
          <a:p>
            <a:r>
              <a:rPr lang="en-US"/>
              <a:t>Click icon to add picture</a:t>
            </a:r>
            <a:endParaRPr lang="en-US" dirty="0"/>
          </a:p>
        </p:txBody>
      </p:sp>
      <p:sp>
        <p:nvSpPr>
          <p:cNvPr id="10" name="Content Placeholder 2">
            <a:extLst>
              <a:ext uri="{FF2B5EF4-FFF2-40B4-BE49-F238E27FC236}">
                <a16:creationId xmlns:a16="http://schemas.microsoft.com/office/drawing/2014/main" id="{53AD8A25-150B-42DF-B6CC-FB1E5225D517}"/>
              </a:ext>
            </a:extLst>
          </p:cNvPr>
          <p:cNvSpPr>
            <a:spLocks noGrp="1"/>
          </p:cNvSpPr>
          <p:nvPr>
            <p:ph idx="1"/>
          </p:nvPr>
        </p:nvSpPr>
        <p:spPr>
          <a:xfrm>
            <a:off x="4520392" y="3956050"/>
            <a:ext cx="7225075" cy="1902749"/>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06992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0F9CA6-0CB1-4A9E-96E4-67800B107E21}"/>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05826FB8-73AC-4F8B-BD9C-B5E87FC9C6A9}"/>
              </a:ext>
              <a:ext uri="{C183D7F6-B498-43B3-948B-1728B52AA6E4}">
                <adec:decorative xmlns:adec="http://schemas.microsoft.com/office/drawing/2017/decorative" val="1"/>
              </a:ext>
            </a:extLst>
          </p:cNvPr>
          <p:cNvSpPr/>
          <p:nvPr userDrawn="1"/>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609906" y="702156"/>
            <a:ext cx="3568661" cy="118872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F7AE5FA5-AF50-4B00-8E20-1B20A667A3BF}"/>
              </a:ext>
            </a:extLst>
          </p:cNvPr>
          <p:cNvSpPr>
            <a:spLocks noGrp="1"/>
          </p:cNvSpPr>
          <p:nvPr>
            <p:ph idx="1"/>
          </p:nvPr>
        </p:nvSpPr>
        <p:spPr>
          <a:xfrm>
            <a:off x="609906" y="2340864"/>
            <a:ext cx="3568661" cy="3634486"/>
          </a:xfrm>
        </p:spPr>
        <p:txBody>
          <a:bodyPr>
            <a:normAutofit/>
          </a:bodyPr>
          <a:lstStyle>
            <a:lvl1pPr marL="0" indent="0">
              <a:buNone/>
              <a:defRPr/>
            </a:lvl1pPr>
          </a:lstStyle>
          <a:p>
            <a:pPr lvl="0"/>
            <a:r>
              <a:rPr lang="en-US"/>
              <a:t>Click to edit Master text styles</a:t>
            </a:r>
          </a:p>
        </p:txBody>
      </p:sp>
      <p:sp>
        <p:nvSpPr>
          <p:cNvPr id="3" name="Footer Placeholder 2"/>
          <p:cNvSpPr>
            <a:spLocks noGrp="1"/>
          </p:cNvSpPr>
          <p:nvPr>
            <p:ph type="ftr" sz="quarter" idx="11"/>
          </p:nvPr>
        </p:nvSpPr>
        <p:spPr/>
        <p:txBody>
          <a:bodyPr/>
          <a:lstStyle/>
          <a:p>
            <a:r>
              <a:rPr lang="en-US" dirty="0"/>
              <a:t>Sample Footer Text</a:t>
            </a:r>
          </a:p>
        </p:txBody>
      </p:sp>
      <p:sp>
        <p:nvSpPr>
          <p:cNvPr id="13" name="Picture Placeholder 12">
            <a:extLst>
              <a:ext uri="{FF2B5EF4-FFF2-40B4-BE49-F238E27FC236}">
                <a16:creationId xmlns:a16="http://schemas.microsoft.com/office/drawing/2014/main" id="{83237575-909D-45C0-B594-0B7A40F04B52}"/>
              </a:ext>
            </a:extLst>
          </p:cNvPr>
          <p:cNvSpPr>
            <a:spLocks noGrp="1"/>
          </p:cNvSpPr>
          <p:nvPr>
            <p:ph type="pic" sz="quarter" idx="13"/>
          </p:nvPr>
        </p:nvSpPr>
        <p:spPr>
          <a:xfrm>
            <a:off x="4657344" y="0"/>
            <a:ext cx="7534656" cy="6858000"/>
          </a:xfrm>
          <a:solidFill>
            <a:schemeClr val="accent2"/>
          </a:solidFill>
        </p:spPr>
        <p:txBody>
          <a:bodyPr/>
          <a:lstStyle/>
          <a:p>
            <a:r>
              <a:rPr lang="en-US"/>
              <a:t>Click icon to add picture</a:t>
            </a:r>
            <a:endParaRPr lang="en-US" dirty="0"/>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2254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0843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67918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7898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US" dirty="0"/>
              <a:t>Sample Footer Text</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dirty="0"/>
              <a:t>20XX</a:t>
            </a:r>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928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algn="l"/>
            <a:r>
              <a:rPr lang="en-US" dirty="0"/>
              <a:t>Sample Footer Text</a:t>
            </a:r>
          </a:p>
        </p:txBody>
      </p:sp>
      <p:sp>
        <p:nvSpPr>
          <p:cNvPr id="5" name="Date Placeholder 4"/>
          <p:cNvSpPr>
            <a:spLocks noGrp="1"/>
          </p:cNvSpPr>
          <p:nvPr>
            <p:ph type="dt" sz="half" idx="10"/>
          </p:nvPr>
        </p:nvSpPr>
        <p:spPr/>
        <p:txBody>
          <a:bodyPr/>
          <a:lstStyle/>
          <a:p>
            <a:r>
              <a:rPr lang="en-US" dirty="0"/>
              <a:t>20XX</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6506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43B58B80-D2DB-A0A1-0362-1157E9087574}"/>
              </a:ext>
            </a:extLst>
          </p:cNvPr>
          <p:cNvSpPr>
            <a:spLocks noGrp="1"/>
          </p:cNvSpPr>
          <p:nvPr>
            <p:ph type="ftr" sz="quarter" idx="11"/>
          </p:nvPr>
        </p:nvSpPr>
        <p:spPr/>
        <p:txBody>
          <a:bodyPr>
            <a:noAutofit/>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48F63A3B-78C7-47BE-AE5E-E10140E04643}" type="slidenum">
              <a:rPr lang="en-US" smtClean="0"/>
              <a:pPr/>
              <a:t>‹#›</a:t>
            </a:fld>
            <a:endParaRPr lang="en-US" dirty="0"/>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1200" spc="20" baseline="0"/>
            </a:lvl1pPr>
          </a:lstStyle>
          <a:p>
            <a:pPr lvl="0"/>
            <a:r>
              <a:rPr lang="en-US" dirty="0"/>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1200" spc="20" baseline="0"/>
            </a:lvl1pPr>
          </a:lstStyle>
          <a:p>
            <a:pPr lvl="0"/>
            <a:r>
              <a:rPr lang="en-US" dirty="0"/>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1200" spc="20" baseline="0"/>
            </a:lvl1pPr>
          </a:lstStyle>
          <a:p>
            <a:pPr lvl="0"/>
            <a:r>
              <a:rPr lang="en-US" dirty="0"/>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1200" spc="20" baseline="0"/>
            </a:lvl1pPr>
          </a:lstStyle>
          <a:p>
            <a:pPr lvl="0"/>
            <a:r>
              <a:rPr lang="en-US" dirty="0"/>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1200" spc="20" baseline="0"/>
            </a:lvl1pPr>
          </a:lstStyle>
          <a:p>
            <a:pPr lvl="0"/>
            <a:r>
              <a:rPr lang="en-US" dirty="0"/>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1200" spc="20" baseline="0"/>
            </a:lvl1pPr>
          </a:lstStyle>
          <a:p>
            <a:pPr lvl="0"/>
            <a:r>
              <a:rPr lang="en-US" dirty="0"/>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1200" spc="20" baseline="0"/>
            </a:lvl1pPr>
          </a:lstStyle>
          <a:p>
            <a:pPr lvl="0"/>
            <a:r>
              <a:rPr lang="en-US" dirty="0"/>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400"/>
            </a:lvl1pPr>
          </a:lstStyle>
          <a:p>
            <a:r>
              <a:rPr lang="en-US"/>
              <a:t>Click icon to add picture</a:t>
            </a:r>
            <a:endParaRPr lang="en-US" dirty="0"/>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400" b="1" cap="all" spc="20" baseline="0">
                <a:solidFill>
                  <a:schemeClr val="accent6"/>
                </a:solidFill>
                <a:latin typeface="Arial" panose="020B0604020202020204" pitchFamily="34" charset="0"/>
                <a:cs typeface="Arial" panose="020B0604020202020204" pitchFamily="34" charset="0"/>
              </a:defRPr>
            </a:lvl1pPr>
          </a:lstStyle>
          <a:p>
            <a:pPr lvl="0"/>
            <a:r>
              <a:rPr lang="en-US" dirty="0"/>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1200" spc="20" baseline="0"/>
            </a:lvl1pPr>
          </a:lstStyle>
          <a:p>
            <a:pPr lvl="0"/>
            <a:r>
              <a:rPr lang="en-US" dirty="0"/>
              <a:t>Title</a:t>
            </a:r>
          </a:p>
        </p:txBody>
      </p:sp>
    </p:spTree>
    <p:extLst>
      <p:ext uri="{BB962C8B-B14F-4D97-AF65-F5344CB8AC3E}">
        <p14:creationId xmlns:p14="http://schemas.microsoft.com/office/powerpoint/2010/main" val="249634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581192" y="702155"/>
            <a:ext cx="3424138" cy="1500131"/>
          </a:xfrm>
        </p:spPr>
        <p:txBody>
          <a:bodyPr/>
          <a:lstStyle>
            <a:lvl1pPr>
              <a:defRPr/>
            </a:lvl1pPr>
          </a:lstStyle>
          <a:p>
            <a:r>
              <a:rPr lang="en-US"/>
              <a:t>Click to edit Master title style</a:t>
            </a:r>
            <a:endParaRPr lang="en-US" dirty="0"/>
          </a:p>
        </p:txBody>
      </p:sp>
      <p:sp>
        <p:nvSpPr>
          <p:cNvPr id="6" name="Content Placeholder 5">
            <a:extLst>
              <a:ext uri="{FF2B5EF4-FFF2-40B4-BE49-F238E27FC236}">
                <a16:creationId xmlns:a16="http://schemas.microsoft.com/office/drawing/2014/main" id="{728249B4-F572-49E8-9B53-CB4E629EB93F}"/>
              </a:ext>
            </a:extLst>
          </p:cNvPr>
          <p:cNvSpPr>
            <a:spLocks noGrp="1"/>
          </p:cNvSpPr>
          <p:nvPr>
            <p:ph idx="1"/>
          </p:nvPr>
        </p:nvSpPr>
        <p:spPr>
          <a:xfrm>
            <a:off x="581193" y="2414788"/>
            <a:ext cx="3424138" cy="3975776"/>
          </a:xfrm>
        </p:spPr>
        <p:txBody>
          <a:bodyPr/>
          <a:lstStyle>
            <a:lvl1pPr marL="0" indent="0">
              <a:buNone/>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06C12940-675F-4BDC-8733-71FEBC2FDCCF}"/>
              </a:ext>
            </a:extLst>
          </p:cNvPr>
          <p:cNvSpPr>
            <a:spLocks noGrp="1"/>
          </p:cNvSpPr>
          <p:nvPr>
            <p:ph type="pic" sz="quarter" idx="13"/>
          </p:nvPr>
        </p:nvSpPr>
        <p:spPr>
          <a:xfrm>
            <a:off x="4242815" y="640080"/>
            <a:ext cx="3703320" cy="5751576"/>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63AD391F-F462-4773-B9C7-B512F55F6812}"/>
              </a:ext>
            </a:extLst>
          </p:cNvPr>
          <p:cNvSpPr>
            <a:spLocks noGrp="1"/>
          </p:cNvSpPr>
          <p:nvPr>
            <p:ph type="pic" sz="quarter" idx="14"/>
          </p:nvPr>
        </p:nvSpPr>
        <p:spPr>
          <a:xfrm>
            <a:off x="8046720" y="640080"/>
            <a:ext cx="3703320" cy="575157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88979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CC542F-D03C-4537-9B6E-7F653B651524}"/>
              </a:ext>
            </a:extLst>
          </p:cNvPr>
          <p:cNvSpPr>
            <a:spLocks noGrp="1"/>
          </p:cNvSpPr>
          <p:nvPr>
            <p:ph type="title"/>
          </p:nvPr>
        </p:nvSpPr>
        <p:spPr>
          <a:xfrm>
            <a:off x="581192" y="730730"/>
            <a:ext cx="3475915" cy="1478341"/>
          </a:xfrm>
        </p:spPr>
        <p:txBody>
          <a:bodyPr>
            <a:normAutofit/>
          </a:bodyPr>
          <a:lstStyle/>
          <a:p>
            <a:r>
              <a:rPr lang="en-US">
                <a:solidFill>
                  <a:schemeClr val="tx2"/>
                </a:solidFill>
              </a:rPr>
              <a:t>Click to edit Master title style</a:t>
            </a:r>
            <a:endParaRPr lang="en-US" dirty="0">
              <a:solidFill>
                <a:schemeClr val="tx2"/>
              </a:solidFill>
            </a:endParaRPr>
          </a:p>
        </p:txBody>
      </p:sp>
      <p:sp>
        <p:nvSpPr>
          <p:cNvPr id="6" name="Content Placeholder 2" descr="Tag=AccentColor&#10;Flavor=Light&#10;Target=Bullets">
            <a:extLst>
              <a:ext uri="{FF2B5EF4-FFF2-40B4-BE49-F238E27FC236}">
                <a16:creationId xmlns:a16="http://schemas.microsoft.com/office/drawing/2014/main" id="{C768CCB8-0718-4D4E-8EE1-1D287550057B}"/>
              </a:ext>
            </a:extLst>
          </p:cNvPr>
          <p:cNvSpPr>
            <a:spLocks noGrp="1"/>
          </p:cNvSpPr>
          <p:nvPr>
            <p:ph idx="1"/>
          </p:nvPr>
        </p:nvSpPr>
        <p:spPr>
          <a:xfrm>
            <a:off x="581192" y="2180496"/>
            <a:ext cx="3475915" cy="3678303"/>
          </a:xfrm>
        </p:spPr>
        <p:txBody>
          <a:bodyPr>
            <a:normAutofit/>
          </a:bodyPr>
          <a:lstStyle>
            <a:lvl1pPr marL="0" indent="0">
              <a:buNone/>
              <a:defRPr/>
            </a:lvl1pPr>
          </a:lstStyle>
          <a:p>
            <a:pPr lvl="0"/>
            <a:r>
              <a:rPr lang="en-US"/>
              <a:t>Click to edit Master text styles</a:t>
            </a:r>
          </a:p>
        </p:txBody>
      </p:sp>
      <p:sp>
        <p:nvSpPr>
          <p:cNvPr id="11" name="Picture Placeholder 10">
            <a:extLst>
              <a:ext uri="{FF2B5EF4-FFF2-40B4-BE49-F238E27FC236}">
                <a16:creationId xmlns:a16="http://schemas.microsoft.com/office/drawing/2014/main" id="{5C3A8825-378F-41FE-A716-644287762A49}"/>
              </a:ext>
            </a:extLst>
          </p:cNvPr>
          <p:cNvSpPr>
            <a:spLocks noGrp="1"/>
          </p:cNvSpPr>
          <p:nvPr>
            <p:ph type="pic" sz="quarter" idx="13"/>
          </p:nvPr>
        </p:nvSpPr>
        <p:spPr>
          <a:xfrm>
            <a:off x="4241800" y="630936"/>
            <a:ext cx="7504113" cy="3520440"/>
          </a:xfrm>
          <a:solidFill>
            <a:schemeClr val="accent2"/>
          </a:solidFill>
        </p:spPr>
        <p:txBody>
          <a:bodyPr/>
          <a:lstStyle/>
          <a:p>
            <a:r>
              <a:rPr lang="en-US"/>
              <a:t>Click icon to add picture</a:t>
            </a:r>
            <a:endParaRPr lang="en-US" dirty="0"/>
          </a:p>
        </p:txBody>
      </p:sp>
      <p:sp>
        <p:nvSpPr>
          <p:cNvPr id="12" name="Picture Placeholder 10">
            <a:extLst>
              <a:ext uri="{FF2B5EF4-FFF2-40B4-BE49-F238E27FC236}">
                <a16:creationId xmlns:a16="http://schemas.microsoft.com/office/drawing/2014/main" id="{2E6B2055-B099-48CF-84C8-2AF6D5618697}"/>
              </a:ext>
            </a:extLst>
          </p:cNvPr>
          <p:cNvSpPr>
            <a:spLocks noGrp="1"/>
          </p:cNvSpPr>
          <p:nvPr>
            <p:ph type="pic" sz="quarter" idx="14"/>
          </p:nvPr>
        </p:nvSpPr>
        <p:spPr>
          <a:xfrm>
            <a:off x="4242816" y="4234252"/>
            <a:ext cx="3703320" cy="2139696"/>
          </a:xfrm>
          <a:solidFill>
            <a:schemeClr val="accent2"/>
          </a:solidFill>
        </p:spPr>
        <p:txBody>
          <a:bodyPr/>
          <a:lstStyle/>
          <a:p>
            <a:r>
              <a:rPr lang="en-US"/>
              <a:t>Click icon to add picture</a:t>
            </a:r>
            <a:endParaRPr lang="en-US" dirty="0"/>
          </a:p>
        </p:txBody>
      </p:sp>
      <p:sp>
        <p:nvSpPr>
          <p:cNvPr id="13" name="Picture Placeholder 10">
            <a:extLst>
              <a:ext uri="{FF2B5EF4-FFF2-40B4-BE49-F238E27FC236}">
                <a16:creationId xmlns:a16="http://schemas.microsoft.com/office/drawing/2014/main" id="{EED74C29-FF8A-4470-8221-FD11E7FB7D76}"/>
              </a:ext>
            </a:extLst>
          </p:cNvPr>
          <p:cNvSpPr>
            <a:spLocks noGrp="1"/>
          </p:cNvSpPr>
          <p:nvPr>
            <p:ph type="pic" sz="quarter" idx="15"/>
          </p:nvPr>
        </p:nvSpPr>
        <p:spPr>
          <a:xfrm>
            <a:off x="8046720" y="4233672"/>
            <a:ext cx="3703320" cy="2139696"/>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4943644"/>
      </p:ext>
    </p:extLst>
  </p:cSld>
  <p:clrMapOvr>
    <a:masterClrMapping/>
  </p:clrMapOvr>
  <p:extLst>
    <p:ext uri="{DCECCB84-F9BA-43D5-87BE-67443E8EF086}">
      <p15:sldGuideLst xmlns:p15="http://schemas.microsoft.com/office/powerpoint/2012/main">
        <p15:guide id="1" orient="horz"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p:nvPr>
        </p:nvSpPr>
        <p:spPr>
          <a:xfrm>
            <a:off x="581191" y="4322102"/>
            <a:ext cx="10993549" cy="1153609"/>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DDD90A03-8871-46F6-B527-27A279CAF3FE}"/>
              </a:ext>
            </a:extLst>
          </p:cNvPr>
          <p:cNvSpPr>
            <a:spLocks noGrp="1"/>
          </p:cNvSpPr>
          <p:nvPr>
            <p:ph type="subTitle" idx="1"/>
          </p:nvPr>
        </p:nvSpPr>
        <p:spPr>
          <a:xfrm>
            <a:off x="581194" y="5475712"/>
            <a:ext cx="10993546" cy="590321"/>
          </a:xfrm>
        </p:spPr>
        <p:txBody>
          <a:bodyPr/>
          <a:lstStyle>
            <a:lvl1pPr marL="0" indent="0">
              <a:buNone/>
              <a:defRPr/>
            </a:lvl1pPr>
          </a:lstStyle>
          <a:p>
            <a:r>
              <a:rPr lang="en-US"/>
              <a:t>Click to edit Master subtitle style</a:t>
            </a:r>
            <a:endParaRPr lang="en-US" dirty="0"/>
          </a:p>
        </p:txBody>
      </p:sp>
      <p:sp>
        <p:nvSpPr>
          <p:cNvPr id="9" name="Picture Placeholder 8">
            <a:extLst>
              <a:ext uri="{FF2B5EF4-FFF2-40B4-BE49-F238E27FC236}">
                <a16:creationId xmlns:a16="http://schemas.microsoft.com/office/drawing/2014/main" id="{18C0DC8A-3006-4A75-A9BA-FCA96D2C38A9}"/>
              </a:ext>
            </a:extLst>
          </p:cNvPr>
          <p:cNvSpPr>
            <a:spLocks noGrp="1"/>
          </p:cNvSpPr>
          <p:nvPr>
            <p:ph type="pic" sz="quarter" idx="13"/>
          </p:nvPr>
        </p:nvSpPr>
        <p:spPr>
          <a:xfrm>
            <a:off x="449580" y="603504"/>
            <a:ext cx="11292840" cy="3557016"/>
          </a:xfrm>
          <a:solidFill>
            <a:schemeClr val="accent2"/>
          </a:solidFill>
        </p:spPr>
        <p:txBody>
          <a:bodyPr/>
          <a:lstStyle/>
          <a:p>
            <a:r>
              <a:rPr lang="en-US"/>
              <a:t>Click icon to add picture</a:t>
            </a:r>
            <a:endParaRPr lang="en-US" dirty="0"/>
          </a:p>
        </p:txBody>
      </p:sp>
    </p:spTree>
    <p:extLst>
      <p:ext uri="{BB962C8B-B14F-4D97-AF65-F5344CB8AC3E}">
        <p14:creationId xmlns:p14="http://schemas.microsoft.com/office/powerpoint/2010/main" val="351850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31520"/>
            <a:ext cx="11029616" cy="987552"/>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US" dirty="0"/>
              <a:t>Sample Footer Text</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dirty="0"/>
              <a:t>20XX</a:t>
            </a:r>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66887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AD7E45-24A5-4020-858E-57CFA0955730}"/>
              </a:ext>
            </a:extLst>
          </p:cNvPr>
          <p:cNvSpPr>
            <a:spLocks noGrp="1"/>
          </p:cNvSpPr>
          <p:nvPr>
            <p:ph type="ctrTitle"/>
          </p:nvPr>
        </p:nvSpPr>
        <p:spPr>
          <a:xfrm>
            <a:off x="581191" y="1020431"/>
            <a:ext cx="10993549" cy="1475013"/>
          </a:xfrm>
        </p:spPr>
        <p:txBody>
          <a:bodyPr/>
          <a:lstStyle/>
          <a:p>
            <a:r>
              <a:rPr lang="en-US"/>
              <a:t>Click to edit Master title style</a:t>
            </a:r>
            <a:endParaRPr lang="en-US" dirty="0"/>
          </a:p>
        </p:txBody>
      </p:sp>
      <p:sp>
        <p:nvSpPr>
          <p:cNvPr id="6" name="Subtitle 2">
            <a:extLst>
              <a:ext uri="{FF2B5EF4-FFF2-40B4-BE49-F238E27FC236}">
                <a16:creationId xmlns:a16="http://schemas.microsoft.com/office/drawing/2014/main" id="{9C213B6D-04F4-4E9D-AD86-E50884CB4CB3}"/>
              </a:ext>
            </a:extLst>
          </p:cNvPr>
          <p:cNvSpPr>
            <a:spLocks noGrp="1"/>
          </p:cNvSpPr>
          <p:nvPr>
            <p:ph type="subTitle" idx="1"/>
          </p:nvPr>
        </p:nvSpPr>
        <p:spPr>
          <a:xfrm>
            <a:off x="581194" y="2495445"/>
            <a:ext cx="10993546" cy="468233"/>
          </a:xfrm>
        </p:spPr>
        <p:txBody>
          <a:bodyPr/>
          <a:lstStyle>
            <a:lvl1pPr marL="0" indent="0">
              <a:buNone/>
              <a:defRPr/>
            </a:lvl1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52DB8B62-62C2-4723-85AF-F5D87B489A63}"/>
              </a:ext>
            </a:extLst>
          </p:cNvPr>
          <p:cNvSpPr>
            <a:spLocks noGrp="1"/>
          </p:cNvSpPr>
          <p:nvPr>
            <p:ph type="pic" sz="quarter" idx="13"/>
          </p:nvPr>
        </p:nvSpPr>
        <p:spPr>
          <a:xfrm>
            <a:off x="448056" y="3081528"/>
            <a:ext cx="5486400" cy="3310128"/>
          </a:xfrm>
          <a:solidFill>
            <a:schemeClr val="accent2"/>
          </a:solidFill>
        </p:spPr>
        <p:txBody>
          <a:bodyPr/>
          <a:lstStyle/>
          <a:p>
            <a:r>
              <a:rPr lang="en-US"/>
              <a:t>Click icon to add picture</a:t>
            </a:r>
            <a:endParaRPr lang="en-US" dirty="0"/>
          </a:p>
        </p:txBody>
      </p:sp>
      <p:sp>
        <p:nvSpPr>
          <p:cNvPr id="11" name="Picture Placeholder 9">
            <a:extLst>
              <a:ext uri="{FF2B5EF4-FFF2-40B4-BE49-F238E27FC236}">
                <a16:creationId xmlns:a16="http://schemas.microsoft.com/office/drawing/2014/main" id="{D1329640-D9D1-44D4-8E40-04E753A2B826}"/>
              </a:ext>
            </a:extLst>
          </p:cNvPr>
          <p:cNvSpPr>
            <a:spLocks noGrp="1"/>
          </p:cNvSpPr>
          <p:nvPr>
            <p:ph type="pic" sz="quarter" idx="14"/>
          </p:nvPr>
        </p:nvSpPr>
        <p:spPr>
          <a:xfrm>
            <a:off x="6254496" y="3081528"/>
            <a:ext cx="5486400" cy="3310128"/>
          </a:xfrm>
          <a:solidFill>
            <a:schemeClr val="accent2"/>
          </a:solidFill>
        </p:spPr>
        <p:txBody>
          <a:bodyPr/>
          <a:lstStyle/>
          <a:p>
            <a:r>
              <a:rPr lang="en-US"/>
              <a:t>Click icon to add picture</a:t>
            </a:r>
            <a:endParaRPr lang="en-US" dirty="0"/>
          </a:p>
        </p:txBody>
      </p:sp>
      <p:sp>
        <p:nvSpPr>
          <p:cNvPr id="3" name="Footer Placeholder 2"/>
          <p:cNvSpPr>
            <a:spLocks noGrp="1"/>
          </p:cNvSpPr>
          <p:nvPr>
            <p:ph type="ftr" sz="quarter" idx="11"/>
          </p:nvPr>
        </p:nvSpPr>
        <p:spPr/>
        <p:txBody>
          <a:bodyPr/>
          <a:lstStyle/>
          <a:p>
            <a:r>
              <a:rPr lang="en-US" dirty="0"/>
              <a:t>Sample Footer Text</a:t>
            </a:r>
          </a:p>
        </p:txBody>
      </p:sp>
      <p:sp>
        <p:nvSpPr>
          <p:cNvPr id="2" name="Date Placeholder 1"/>
          <p:cNvSpPr>
            <a:spLocks noGrp="1"/>
          </p:cNvSpPr>
          <p:nvPr>
            <p:ph type="dt" sz="half" idx="10"/>
          </p:nvPr>
        </p:nvSpPr>
        <p:spPr/>
        <p:txBody>
          <a:bodyPr/>
          <a:lstStyle/>
          <a:p>
            <a:r>
              <a:rPr lang="en-US" dirty="0"/>
              <a:t>20XX</a:t>
            </a:r>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57857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15" name="SmartArt Placeholder 14">
            <a:extLst>
              <a:ext uri="{FF2B5EF4-FFF2-40B4-BE49-F238E27FC236}">
                <a16:creationId xmlns:a16="http://schemas.microsoft.com/office/drawing/2014/main" id="{1A07AFA2-B97F-4965-B3E3-0399F8696B92}"/>
              </a:ext>
            </a:extLst>
          </p:cNvPr>
          <p:cNvSpPr>
            <a:spLocks noGrp="1"/>
          </p:cNvSpPr>
          <p:nvPr>
            <p:ph type="dgm" sz="quarter" idx="13"/>
          </p:nvPr>
        </p:nvSpPr>
        <p:spPr>
          <a:xfrm>
            <a:off x="576263" y="2290762"/>
            <a:ext cx="2286000" cy="2514600"/>
          </a:xfrm>
          <a:solidFill>
            <a:schemeClr val="accent2"/>
          </a:solidFill>
        </p:spPr>
        <p:txBody>
          <a:bodyPr/>
          <a:lstStyle/>
          <a:p>
            <a:r>
              <a:rPr lang="en-US"/>
              <a:t>Click icon to add SmartArt graphic</a:t>
            </a:r>
            <a:endParaRPr lang="en-US" dirty="0"/>
          </a:p>
        </p:txBody>
      </p:sp>
      <p:sp>
        <p:nvSpPr>
          <p:cNvPr id="16" name="SmartArt Placeholder 14">
            <a:extLst>
              <a:ext uri="{FF2B5EF4-FFF2-40B4-BE49-F238E27FC236}">
                <a16:creationId xmlns:a16="http://schemas.microsoft.com/office/drawing/2014/main" id="{FBD83F25-25EA-4FCB-9180-B7567885BE7A}"/>
              </a:ext>
            </a:extLst>
          </p:cNvPr>
          <p:cNvSpPr>
            <a:spLocks noGrp="1"/>
          </p:cNvSpPr>
          <p:nvPr>
            <p:ph type="dgm" sz="quarter" idx="14"/>
          </p:nvPr>
        </p:nvSpPr>
        <p:spPr>
          <a:xfrm>
            <a:off x="3486759" y="2290762"/>
            <a:ext cx="2286000" cy="2514600"/>
          </a:xfrm>
          <a:solidFill>
            <a:schemeClr val="accent2"/>
          </a:solidFill>
        </p:spPr>
        <p:txBody>
          <a:bodyPr/>
          <a:lstStyle/>
          <a:p>
            <a:r>
              <a:rPr lang="en-US"/>
              <a:t>Click icon to add SmartArt graphic</a:t>
            </a:r>
            <a:endParaRPr lang="en-US" dirty="0"/>
          </a:p>
        </p:txBody>
      </p:sp>
      <p:sp>
        <p:nvSpPr>
          <p:cNvPr id="17" name="SmartArt Placeholder 14">
            <a:extLst>
              <a:ext uri="{FF2B5EF4-FFF2-40B4-BE49-F238E27FC236}">
                <a16:creationId xmlns:a16="http://schemas.microsoft.com/office/drawing/2014/main" id="{C19AF1FD-578A-4AC1-8006-BF395C098188}"/>
              </a:ext>
            </a:extLst>
          </p:cNvPr>
          <p:cNvSpPr>
            <a:spLocks noGrp="1"/>
          </p:cNvSpPr>
          <p:nvPr>
            <p:ph type="dgm" sz="quarter" idx="15"/>
          </p:nvPr>
        </p:nvSpPr>
        <p:spPr>
          <a:xfrm>
            <a:off x="6397255" y="2290762"/>
            <a:ext cx="2286000" cy="2514600"/>
          </a:xfrm>
          <a:solidFill>
            <a:schemeClr val="accent2"/>
          </a:solidFill>
        </p:spPr>
        <p:txBody>
          <a:bodyPr/>
          <a:lstStyle/>
          <a:p>
            <a:r>
              <a:rPr lang="en-US"/>
              <a:t>Click icon to add SmartArt graphic</a:t>
            </a:r>
            <a:endParaRPr lang="en-US" dirty="0"/>
          </a:p>
        </p:txBody>
      </p:sp>
      <p:sp>
        <p:nvSpPr>
          <p:cNvPr id="18" name="SmartArt Placeholder 14">
            <a:extLst>
              <a:ext uri="{FF2B5EF4-FFF2-40B4-BE49-F238E27FC236}">
                <a16:creationId xmlns:a16="http://schemas.microsoft.com/office/drawing/2014/main" id="{A30FAB41-D651-4537-9674-A090F9541E38}"/>
              </a:ext>
            </a:extLst>
          </p:cNvPr>
          <p:cNvSpPr>
            <a:spLocks noGrp="1"/>
          </p:cNvSpPr>
          <p:nvPr>
            <p:ph type="dgm" sz="quarter" idx="16"/>
          </p:nvPr>
        </p:nvSpPr>
        <p:spPr>
          <a:xfrm>
            <a:off x="9307750" y="2290762"/>
            <a:ext cx="2286000" cy="2514600"/>
          </a:xfrm>
          <a:solidFill>
            <a:schemeClr val="accent2"/>
          </a:solidFill>
        </p:spPr>
        <p:txBody>
          <a:bodyPr/>
          <a:lstStyle/>
          <a:p>
            <a:r>
              <a:rPr lang="en-US"/>
              <a:t>Click icon to add SmartArt graphic</a:t>
            </a:r>
            <a:endParaRPr lang="en-US" dirty="0"/>
          </a:p>
        </p:txBody>
      </p:sp>
      <p:sp>
        <p:nvSpPr>
          <p:cNvPr id="20" name="Text Placeholder 19">
            <a:extLst>
              <a:ext uri="{FF2B5EF4-FFF2-40B4-BE49-F238E27FC236}">
                <a16:creationId xmlns:a16="http://schemas.microsoft.com/office/drawing/2014/main" id="{6FF70985-87A5-4813-BB21-CD79732947F5}"/>
              </a:ext>
            </a:extLst>
          </p:cNvPr>
          <p:cNvSpPr>
            <a:spLocks noGrp="1"/>
          </p:cNvSpPr>
          <p:nvPr>
            <p:ph type="body" sz="quarter" idx="17" hasCustomPrompt="1"/>
          </p:nvPr>
        </p:nvSpPr>
        <p:spPr>
          <a:xfrm>
            <a:off x="576263"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2" name="Text Placeholder 21">
            <a:extLst>
              <a:ext uri="{FF2B5EF4-FFF2-40B4-BE49-F238E27FC236}">
                <a16:creationId xmlns:a16="http://schemas.microsoft.com/office/drawing/2014/main" id="{8F30C930-1919-4A13-98BD-6CB6119CC11A}"/>
              </a:ext>
            </a:extLst>
          </p:cNvPr>
          <p:cNvSpPr>
            <a:spLocks noGrp="1"/>
          </p:cNvSpPr>
          <p:nvPr>
            <p:ph type="body" sz="quarter" idx="18" hasCustomPrompt="1"/>
          </p:nvPr>
        </p:nvSpPr>
        <p:spPr>
          <a:xfrm>
            <a:off x="575894"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3" name="Text Placeholder 19">
            <a:extLst>
              <a:ext uri="{FF2B5EF4-FFF2-40B4-BE49-F238E27FC236}">
                <a16:creationId xmlns:a16="http://schemas.microsoft.com/office/drawing/2014/main" id="{6E4126AC-7681-4156-8274-2A6414894394}"/>
              </a:ext>
            </a:extLst>
          </p:cNvPr>
          <p:cNvSpPr>
            <a:spLocks noGrp="1"/>
          </p:cNvSpPr>
          <p:nvPr>
            <p:ph type="body" sz="quarter" idx="19" hasCustomPrompt="1"/>
          </p:nvPr>
        </p:nvSpPr>
        <p:spPr>
          <a:xfrm>
            <a:off x="3487128"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4" name="Text Placeholder 21">
            <a:extLst>
              <a:ext uri="{FF2B5EF4-FFF2-40B4-BE49-F238E27FC236}">
                <a16:creationId xmlns:a16="http://schemas.microsoft.com/office/drawing/2014/main" id="{D03485ED-1755-41FA-942B-ED95B3913DBF}"/>
              </a:ext>
            </a:extLst>
          </p:cNvPr>
          <p:cNvSpPr>
            <a:spLocks noGrp="1"/>
          </p:cNvSpPr>
          <p:nvPr>
            <p:ph type="body" sz="quarter" idx="20" hasCustomPrompt="1"/>
          </p:nvPr>
        </p:nvSpPr>
        <p:spPr>
          <a:xfrm>
            <a:off x="3486759"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5" name="Text Placeholder 19">
            <a:extLst>
              <a:ext uri="{FF2B5EF4-FFF2-40B4-BE49-F238E27FC236}">
                <a16:creationId xmlns:a16="http://schemas.microsoft.com/office/drawing/2014/main" id="{42AFEFC9-586E-4B97-AD51-F02AC6AC6A60}"/>
              </a:ext>
            </a:extLst>
          </p:cNvPr>
          <p:cNvSpPr>
            <a:spLocks noGrp="1"/>
          </p:cNvSpPr>
          <p:nvPr>
            <p:ph type="body" sz="quarter" idx="21" hasCustomPrompt="1"/>
          </p:nvPr>
        </p:nvSpPr>
        <p:spPr>
          <a:xfrm>
            <a:off x="6397624" y="4943475"/>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6" name="Text Placeholder 21">
            <a:extLst>
              <a:ext uri="{FF2B5EF4-FFF2-40B4-BE49-F238E27FC236}">
                <a16:creationId xmlns:a16="http://schemas.microsoft.com/office/drawing/2014/main" id="{E94B1769-BE23-4EBA-A0DA-9A01476DAC50}"/>
              </a:ext>
            </a:extLst>
          </p:cNvPr>
          <p:cNvSpPr>
            <a:spLocks noGrp="1"/>
          </p:cNvSpPr>
          <p:nvPr>
            <p:ph type="body" sz="quarter" idx="22" hasCustomPrompt="1"/>
          </p:nvPr>
        </p:nvSpPr>
        <p:spPr>
          <a:xfrm>
            <a:off x="6397255" y="5447348"/>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27" name="Text Placeholder 19">
            <a:extLst>
              <a:ext uri="{FF2B5EF4-FFF2-40B4-BE49-F238E27FC236}">
                <a16:creationId xmlns:a16="http://schemas.microsoft.com/office/drawing/2014/main" id="{9A7362AB-6137-4C5C-9219-392C3875AD9B}"/>
              </a:ext>
            </a:extLst>
          </p:cNvPr>
          <p:cNvSpPr>
            <a:spLocks noGrp="1"/>
          </p:cNvSpPr>
          <p:nvPr>
            <p:ph type="body" sz="quarter" idx="23" hasCustomPrompt="1"/>
          </p:nvPr>
        </p:nvSpPr>
        <p:spPr>
          <a:xfrm>
            <a:off x="9308119" y="4957131"/>
            <a:ext cx="2286000" cy="365760"/>
          </a:xfrm>
        </p:spPr>
        <p:txBody>
          <a:bodyPr>
            <a:noAutofit/>
          </a:bodyPr>
          <a:lstStyle>
            <a:lvl1pPr marL="0" indent="0">
              <a:buNone/>
              <a:defRPr sz="1800"/>
            </a:lvl1pPr>
            <a:lvl2pPr marL="324000" indent="0">
              <a:buNone/>
              <a:defRPr sz="1800"/>
            </a:lvl2pPr>
            <a:lvl3pPr marL="630000" indent="0">
              <a:buNone/>
              <a:defRPr sz="1800"/>
            </a:lvl3pPr>
            <a:lvl4pPr marL="1008000" indent="0">
              <a:buNone/>
              <a:defRPr sz="1800"/>
            </a:lvl4pPr>
            <a:lvl5pPr marL="1368000" indent="0">
              <a:buNone/>
              <a:defRPr sz="1800"/>
            </a:lvl5pPr>
          </a:lstStyle>
          <a:p>
            <a:pPr lvl="0"/>
            <a:r>
              <a:rPr lang="en-US" dirty="0"/>
              <a:t>Name</a:t>
            </a:r>
          </a:p>
        </p:txBody>
      </p:sp>
      <p:sp>
        <p:nvSpPr>
          <p:cNvPr id="28" name="Text Placeholder 21">
            <a:extLst>
              <a:ext uri="{FF2B5EF4-FFF2-40B4-BE49-F238E27FC236}">
                <a16:creationId xmlns:a16="http://schemas.microsoft.com/office/drawing/2014/main" id="{DA6F45F2-E17A-4027-AAA9-B9B703C26A2F}"/>
              </a:ext>
            </a:extLst>
          </p:cNvPr>
          <p:cNvSpPr>
            <a:spLocks noGrp="1"/>
          </p:cNvSpPr>
          <p:nvPr>
            <p:ph type="body" sz="quarter" idx="24" hasCustomPrompt="1"/>
          </p:nvPr>
        </p:nvSpPr>
        <p:spPr>
          <a:xfrm>
            <a:off x="9307750" y="5461004"/>
            <a:ext cx="2286000" cy="365760"/>
          </a:xfrm>
        </p:spPr>
        <p:txBody>
          <a:bodyPr>
            <a:noAutofit/>
          </a:bodyPr>
          <a:lstStyle>
            <a:lvl1pPr marL="0" indent="0">
              <a:buNone/>
              <a:defRPr sz="1600"/>
            </a:lvl1pPr>
            <a:lvl2pPr marL="324000" indent="0">
              <a:buNone/>
              <a:defRPr sz="1600"/>
            </a:lvl2pPr>
            <a:lvl3pPr marL="630000" indent="0">
              <a:buNone/>
              <a:defRPr sz="1600"/>
            </a:lvl3pPr>
            <a:lvl4pPr marL="1008000" indent="0">
              <a:buNone/>
              <a:defRPr sz="1600"/>
            </a:lvl4pPr>
            <a:lvl5pPr marL="1368000" indent="0">
              <a:buNone/>
              <a:defRPr sz="1600"/>
            </a:lvl5pPr>
          </a:lstStyle>
          <a:p>
            <a:pPr lvl="0"/>
            <a:r>
              <a:rPr lang="en-US" dirty="0"/>
              <a:t>Title</a:t>
            </a:r>
          </a:p>
        </p:txBody>
      </p:sp>
      <p:sp>
        <p:nvSpPr>
          <p:cNvPr id="4" name="Footer Placeholder 3"/>
          <p:cNvSpPr>
            <a:spLocks noGrp="1"/>
          </p:cNvSpPr>
          <p:nvPr>
            <p:ph type="ftr" sz="quarter" idx="11"/>
          </p:nvPr>
        </p:nvSpPr>
        <p:spPr/>
        <p:txBody>
          <a:bodyPr/>
          <a:lstStyle/>
          <a:p>
            <a:r>
              <a:rPr lang="en-US" dirty="0"/>
              <a:t>Sample Footer Text</a:t>
            </a:r>
          </a:p>
        </p:txBody>
      </p:sp>
      <p:sp>
        <p:nvSpPr>
          <p:cNvPr id="3" name="Date Placeholder 2"/>
          <p:cNvSpPr>
            <a:spLocks noGrp="1"/>
          </p:cNvSpPr>
          <p:nvPr>
            <p:ph type="dt" sz="half" idx="10"/>
          </p:nvPr>
        </p:nvSpPr>
        <p:spPr/>
        <p:txBody>
          <a:bodyPr/>
          <a:lstStyle/>
          <a:p>
            <a:r>
              <a:rPr lang="en-US" dirty="0"/>
              <a:t>20XX</a:t>
            </a:r>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263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14280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3200400"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2343"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4412341"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a:extLst>
              <a:ext uri="{FF2B5EF4-FFF2-40B4-BE49-F238E27FC236}">
                <a16:creationId xmlns:a16="http://schemas.microsoft.com/office/drawing/2014/main" id="{4F00371C-297D-40EF-8A7B-A4A10A3E0F58}"/>
              </a:ext>
            </a:extLst>
          </p:cNvPr>
          <p:cNvSpPr>
            <a:spLocks noGrp="1"/>
          </p:cNvSpPr>
          <p:nvPr>
            <p:ph type="body" sz="quarter" idx="13"/>
          </p:nvPr>
        </p:nvSpPr>
        <p:spPr>
          <a:xfrm>
            <a:off x="8243499" y="2250891"/>
            <a:ext cx="320040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11" name="Content Placeholder 5">
            <a:extLst>
              <a:ext uri="{FF2B5EF4-FFF2-40B4-BE49-F238E27FC236}">
                <a16:creationId xmlns:a16="http://schemas.microsoft.com/office/drawing/2014/main" id="{54C654D6-9180-439B-AA80-A486173B740A}"/>
              </a:ext>
            </a:extLst>
          </p:cNvPr>
          <p:cNvSpPr>
            <a:spLocks noGrp="1"/>
          </p:cNvSpPr>
          <p:nvPr>
            <p:ph sz="quarter" idx="14"/>
          </p:nvPr>
        </p:nvSpPr>
        <p:spPr>
          <a:xfrm>
            <a:off x="8243497" y="2926051"/>
            <a:ext cx="32004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Sample Footer Text</a:t>
            </a:r>
          </a:p>
        </p:txBody>
      </p:sp>
      <p:sp>
        <p:nvSpPr>
          <p:cNvPr id="7" name="Date Placeholder 6"/>
          <p:cNvSpPr>
            <a:spLocks noGrp="1"/>
          </p:cNvSpPr>
          <p:nvPr>
            <p:ph type="dt" sz="half" idx="10"/>
          </p:nvPr>
        </p:nvSpPr>
        <p:spPr/>
        <p:txBody>
          <a:bodyPr/>
          <a:lstStyle/>
          <a:p>
            <a:r>
              <a:rPr lang="en-US" dirty="0"/>
              <a:t>20XX</a:t>
            </a:r>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735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A78C165-B12A-4B46-AC7E-8E730F42CBBA}"/>
              </a:ext>
            </a:extLst>
          </p:cNvPr>
          <p:cNvCxnSpPr>
            <a:cxnSpLocks/>
          </p:cNvCxnSpPr>
          <p:nvPr userDrawn="1"/>
        </p:nvCxnSpPr>
        <p:spPr>
          <a:xfrm>
            <a:off x="4241830" y="495574"/>
            <a:ext cx="3703320" cy="0"/>
          </a:xfrm>
          <a:prstGeom prst="line">
            <a:avLst/>
          </a:prstGeom>
          <a:ln w="82550" cap="flat">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15F2DE1-F272-49DD-84C1-C2FB82B723E3}"/>
              </a:ext>
            </a:extLst>
          </p:cNvPr>
          <p:cNvCxnSpPr>
            <a:cxnSpLocks/>
          </p:cNvCxnSpPr>
          <p:nvPr userDrawn="1"/>
        </p:nvCxnSpPr>
        <p:spPr>
          <a:xfrm>
            <a:off x="8042147" y="495574"/>
            <a:ext cx="3703320" cy="0"/>
          </a:xfrm>
          <a:prstGeom prst="line">
            <a:avLst/>
          </a:prstGeom>
          <a:ln w="82550" cap="flat">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0BB053-86D6-405E-A719-7B6EF23E7207}"/>
              </a:ext>
            </a:extLst>
          </p:cNvPr>
          <p:cNvCxnSpPr>
            <a:cxnSpLocks/>
          </p:cNvCxnSpPr>
          <p:nvPr userDrawn="1"/>
        </p:nvCxnSpPr>
        <p:spPr>
          <a:xfrm>
            <a:off x="437009" y="495574"/>
            <a:ext cx="3703320" cy="0"/>
          </a:xfrm>
          <a:prstGeom prst="line">
            <a:avLst/>
          </a:prstGeom>
          <a:ln w="82550" cap="flat">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dirty="0"/>
              <a:t>20XX</a:t>
            </a:r>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US" dirty="0"/>
              <a:t>Sample Footer Text</a:t>
            </a:r>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2179292126"/>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7" r:id="rId3"/>
    <p:sldLayoutId id="2147483780" r:id="rId4"/>
    <p:sldLayoutId id="2147483764" r:id="rId5"/>
    <p:sldLayoutId id="2147483783" r:id="rId6"/>
    <p:sldLayoutId id="2147483784" r:id="rId7"/>
    <p:sldLayoutId id="2147483767" r:id="rId8"/>
    <p:sldLayoutId id="2147483782" r:id="rId9"/>
    <p:sldLayoutId id="2147483778" r:id="rId10"/>
    <p:sldLayoutId id="2147483779" r:id="rId11"/>
    <p:sldLayoutId id="2147483765" r:id="rId12"/>
    <p:sldLayoutId id="2147483766" r:id="rId13"/>
    <p:sldLayoutId id="2147483769" r:id="rId14"/>
    <p:sldLayoutId id="2147483770" r:id="rId15"/>
    <p:sldLayoutId id="2147483771" r:id="rId16"/>
    <p:sldLayoutId id="2147483785" r:id="rId17"/>
  </p:sldLayoutIdLst>
  <p:hf hdr="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hyperlink" Target="https://nddental.org/bright-futures-in-dentistry-careers/" TargetMode="External"/><Relationship Id="rId4" Type="http://schemas.openxmlformats.org/officeDocument/2006/relationships/image" Target="../media/image22.tmp"/></Relationships>
</file>

<file path=ppt/slides/_rels/slide11.xml.rels><?xml version="1.0" encoding="UTF-8" standalone="yes"?>
<Relationships xmlns="http://schemas.openxmlformats.org/package/2006/relationships"><Relationship Id="rId3" Type="http://schemas.openxmlformats.org/officeDocument/2006/relationships/image" Target="../media/image23.1"/><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rawpixel.com/search/hir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pngall.com/dentist-png/download/70425" TargetMode="External"/><Relationship Id="rId13"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6.png"/><Relationship Id="rId12" Type="http://schemas.openxmlformats.org/officeDocument/2006/relationships/hyperlink" Target="https://www.pexels.com/photo/focused-dentist-healing-teeth-of-female-client-in-clinic-3845747/" TargetMode="External"/><Relationship Id="rId2" Type="http://schemas.openxmlformats.org/officeDocument/2006/relationships/notesSlide" Target="../notesSlides/notesSlide3.xml"/><Relationship Id="rId16" Type="http://schemas.openxmlformats.org/officeDocument/2006/relationships/image" Target="../media/image11.png"/><Relationship Id="rId1" Type="http://schemas.openxmlformats.org/officeDocument/2006/relationships/slideLayout" Target="../slideLayouts/slideLayout17.xml"/><Relationship Id="rId6" Type="http://schemas.openxmlformats.org/officeDocument/2006/relationships/hyperlink" Target="https://commons.wikimedia.org/wiki/Category:Complete_denture" TargetMode="External"/><Relationship Id="rId11" Type="http://schemas.openxmlformats.org/officeDocument/2006/relationships/image" Target="../media/image8.jpeg"/><Relationship Id="rId5" Type="http://schemas.openxmlformats.org/officeDocument/2006/relationships/image" Target="../media/image5.jpg"/><Relationship Id="rId15" Type="http://schemas.openxmlformats.org/officeDocument/2006/relationships/image" Target="../media/image10.png"/><Relationship Id="rId10" Type="http://schemas.openxmlformats.org/officeDocument/2006/relationships/hyperlink" Target="https://bracesbyowen.com/owen-orthodontics-damon-braces-in-cabot-and-central-arkansas/" TargetMode="External"/><Relationship Id="rId4" Type="http://schemas.openxmlformats.org/officeDocument/2006/relationships/hyperlink" Target="https://apicciano.commons.gc.cuny.edu/2020/06/13/hows-the-national-economy-doing-watch-the-dentists/" TargetMode="External"/><Relationship Id="rId9" Type="http://schemas.openxmlformats.org/officeDocument/2006/relationships/image" Target="../media/image7.jpg"/><Relationship Id="rId14" Type="http://schemas.openxmlformats.org/officeDocument/2006/relationships/hyperlink" Target="https://www.pngall.com/dentist-p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9453A-78E9-42AE-AE23-C9D218CBC378}"/>
              </a:ext>
            </a:extLst>
          </p:cNvPr>
          <p:cNvSpPr>
            <a:spLocks noGrp="1"/>
          </p:cNvSpPr>
          <p:nvPr>
            <p:ph type="ctrTitle"/>
          </p:nvPr>
        </p:nvSpPr>
        <p:spPr>
          <a:xfrm>
            <a:off x="581191" y="704088"/>
            <a:ext cx="10993549" cy="1499616"/>
          </a:xfrm>
        </p:spPr>
        <p:txBody>
          <a:bodyPr>
            <a:normAutofit/>
          </a:bodyPr>
          <a:lstStyle/>
          <a:p>
            <a:r>
              <a:rPr lang="en-US" sz="4800" cap="none" dirty="0">
                <a:latin typeface="Calibri Light" panose="020F0302020204030204" pitchFamily="34" charset="0"/>
                <a:cs typeface="Calibri Light" panose="020F0302020204030204" pitchFamily="34" charset="0"/>
              </a:rPr>
              <a:t>Find a Career in Dental Assisting</a:t>
            </a:r>
          </a:p>
        </p:txBody>
      </p:sp>
      <p:sp>
        <p:nvSpPr>
          <p:cNvPr id="5" name="Subtitle 4">
            <a:extLst>
              <a:ext uri="{FF2B5EF4-FFF2-40B4-BE49-F238E27FC236}">
                <a16:creationId xmlns:a16="http://schemas.microsoft.com/office/drawing/2014/main" id="{639AF166-E191-409C-98AE-C2A47C576895}"/>
              </a:ext>
            </a:extLst>
          </p:cNvPr>
          <p:cNvSpPr>
            <a:spLocks noGrp="1"/>
          </p:cNvSpPr>
          <p:nvPr>
            <p:ph type="subTitle" idx="1"/>
          </p:nvPr>
        </p:nvSpPr>
        <p:spPr>
          <a:xfrm>
            <a:off x="581194" y="2495445"/>
            <a:ext cx="10993546" cy="468233"/>
          </a:xfrm>
        </p:spPr>
        <p:txBody>
          <a:bodyPr>
            <a:normAutofit fontScale="92500" lnSpcReduction="10000"/>
          </a:bodyPr>
          <a:lstStyle/>
          <a:p>
            <a:r>
              <a:rPr lang="en-US" sz="2800" dirty="0">
                <a:latin typeface="Calibri Light" panose="020F0302020204030204" pitchFamily="34" charset="0"/>
                <a:cs typeface="Calibri Light" panose="020F0302020204030204" pitchFamily="34" charset="0"/>
              </a:rPr>
              <a:t>Presenter name</a:t>
            </a:r>
          </a:p>
        </p:txBody>
      </p:sp>
      <p:pic>
        <p:nvPicPr>
          <p:cNvPr id="12" name="Picture Placeholder 11">
            <a:extLst>
              <a:ext uri="{FF2B5EF4-FFF2-40B4-BE49-F238E27FC236}">
                <a16:creationId xmlns:a16="http://schemas.microsoft.com/office/drawing/2014/main" id="{460286B8-442A-48CD-8EBB-0002DD070900}"/>
              </a:ext>
            </a:extLst>
          </p:cNvPr>
          <p:cNvPicPr>
            <a:picLocks noGrp="1" noChangeAspect="1"/>
          </p:cNvPicPr>
          <p:nvPr>
            <p:ph type="pic" sz="quarter" idx="13"/>
          </p:nvPr>
        </p:nvPicPr>
        <p:blipFill>
          <a:blip r:embed="rId3"/>
          <a:srcRect t="3417" b="3417"/>
          <a:stretch>
            <a:fillRect/>
          </a:stretch>
        </p:blipFill>
        <p:spPr>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ompany name&#10;&#10;Description automatically generated">
            <a:extLst>
              <a:ext uri="{FF2B5EF4-FFF2-40B4-BE49-F238E27FC236}">
                <a16:creationId xmlns:a16="http://schemas.microsoft.com/office/drawing/2014/main" id="{A2E4875D-0C3E-431F-8CCB-5DFB1F11F7A0}"/>
              </a:ext>
            </a:extLst>
          </p:cNvPr>
          <p:cNvPicPr>
            <a:picLocks noChangeAspect="1"/>
          </p:cNvPicPr>
          <p:nvPr/>
        </p:nvPicPr>
        <p:blipFill>
          <a:blip r:embed="rId3"/>
          <a:stretch>
            <a:fillRect/>
          </a:stretch>
        </p:blipFill>
        <p:spPr>
          <a:xfrm>
            <a:off x="379992" y="2789428"/>
            <a:ext cx="11013598" cy="3634486"/>
          </a:xfrm>
          <a:prstGeom prst="rect">
            <a:avLst/>
          </a:prstGeom>
          <a:noFill/>
        </p:spPr>
      </p:pic>
      <p:sp>
        <p:nvSpPr>
          <p:cNvPr id="20" name="Slide Number Placeholder 5">
            <a:extLst>
              <a:ext uri="{FF2B5EF4-FFF2-40B4-BE49-F238E27FC236}">
                <a16:creationId xmlns:a16="http://schemas.microsoft.com/office/drawing/2014/main" id="{88697871-00DB-9006-88AC-37DA85F481A8}"/>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10</a:t>
            </a:fld>
            <a:endParaRPr lang="en-US"/>
          </a:p>
        </p:txBody>
      </p:sp>
      <p:pic>
        <p:nvPicPr>
          <p:cNvPr id="15" name="Picture 14" descr="Logo&#10;&#10;Description automatically generated">
            <a:extLst>
              <a:ext uri="{FF2B5EF4-FFF2-40B4-BE49-F238E27FC236}">
                <a16:creationId xmlns:a16="http://schemas.microsoft.com/office/drawing/2014/main" id="{44F79B70-BC73-49E8-A4DB-81E92F14978D}"/>
              </a:ext>
            </a:extLst>
          </p:cNvPr>
          <p:cNvPicPr>
            <a:picLocks noChangeAspect="1"/>
          </p:cNvPicPr>
          <p:nvPr/>
        </p:nvPicPr>
        <p:blipFill rotWithShape="1">
          <a:blip r:embed="rId4"/>
          <a:srcRect l="731" t="15039" r="510" b="19826"/>
          <a:stretch/>
        </p:blipFill>
        <p:spPr>
          <a:xfrm>
            <a:off x="463549" y="704918"/>
            <a:ext cx="11290301" cy="1719384"/>
          </a:xfrm>
          <a:prstGeom prst="rect">
            <a:avLst/>
          </a:prstGeom>
        </p:spPr>
      </p:pic>
      <p:sp>
        <p:nvSpPr>
          <p:cNvPr id="23" name="TextBox 22">
            <a:extLst>
              <a:ext uri="{FF2B5EF4-FFF2-40B4-BE49-F238E27FC236}">
                <a16:creationId xmlns:a16="http://schemas.microsoft.com/office/drawing/2014/main" id="{8B3ACB0F-B26C-440D-9CCE-95FBDC160BF3}"/>
              </a:ext>
            </a:extLst>
          </p:cNvPr>
          <p:cNvSpPr txBox="1"/>
          <p:nvPr/>
        </p:nvSpPr>
        <p:spPr>
          <a:xfrm>
            <a:off x="379992" y="6419707"/>
            <a:ext cx="6093618" cy="369332"/>
          </a:xfrm>
          <a:prstGeom prst="rect">
            <a:avLst/>
          </a:prstGeom>
          <a:noFill/>
        </p:spPr>
        <p:txBody>
          <a:bodyPr wrap="square">
            <a:spAutoFit/>
          </a:bodyPr>
          <a:lstStyle/>
          <a:p>
            <a:r>
              <a:rPr lang="en-US" dirty="0">
                <a:latin typeface="Calibri" panose="020F0502020204030204" pitchFamily="34" charset="0"/>
                <a:cs typeface="Calibri" panose="020F0502020204030204" pitchFamily="34" charset="0"/>
                <a:hlinkClick r:id="rId5"/>
              </a:rPr>
              <a:t>nddental.org/bright-futures-in-dentistry-careers/</a:t>
            </a:r>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982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269C040-8DB4-4A7D-BAB0-6FDD39239F5D}"/>
              </a:ext>
            </a:extLst>
          </p:cNvPr>
          <p:cNvSpPr>
            <a:spLocks noGrp="1"/>
          </p:cNvSpPr>
          <p:nvPr>
            <p:ph type="title"/>
          </p:nvPr>
        </p:nvSpPr>
        <p:spPr>
          <a:xfrm>
            <a:off x="495535" y="780667"/>
            <a:ext cx="6448188" cy="982980"/>
          </a:xfrm>
        </p:spPr>
        <p:txBody>
          <a:bodyPr>
            <a:normAutofit/>
          </a:bodyPr>
          <a:lstStyle/>
          <a:p>
            <a:r>
              <a:rPr lang="en-US" cap="none" dirty="0">
                <a:latin typeface="Calibri" panose="020F0502020204030204" pitchFamily="34" charset="0"/>
                <a:cs typeface="Calibri" panose="020F0502020204030204" pitchFamily="34" charset="0"/>
              </a:rPr>
              <a:t>North Dakota Employment and Salary </a:t>
            </a:r>
          </a:p>
        </p:txBody>
      </p:sp>
      <p:sp>
        <p:nvSpPr>
          <p:cNvPr id="11" name="Text Placeholder 3">
            <a:extLst>
              <a:ext uri="{FF2B5EF4-FFF2-40B4-BE49-F238E27FC236}">
                <a16:creationId xmlns:a16="http://schemas.microsoft.com/office/drawing/2014/main" id="{3E154FE1-2D13-4ED1-8AAD-8E1A379F8B6F}"/>
              </a:ext>
            </a:extLst>
          </p:cNvPr>
          <p:cNvSpPr>
            <a:spLocks noGrp="1"/>
          </p:cNvSpPr>
          <p:nvPr>
            <p:ph idx="1"/>
          </p:nvPr>
        </p:nvSpPr>
        <p:spPr>
          <a:xfrm>
            <a:off x="662140" y="1912239"/>
            <a:ext cx="6333818" cy="1702500"/>
          </a:xfrm>
        </p:spPr>
        <p:txBody>
          <a:bodyPr anchor="ctr">
            <a:normAutofit/>
          </a:bodyPr>
          <a:lstStyle/>
          <a:p>
            <a:r>
              <a:rPr lang="en-US" sz="2400" dirty="0">
                <a:latin typeface="Calibri Light" panose="020F0302020204030204" pitchFamily="34" charset="0"/>
                <a:cs typeface="Calibri Light" panose="020F0302020204030204" pitchFamily="34" charset="0"/>
              </a:rPr>
              <a:t>Average beginning monthly salary: $3,706</a:t>
            </a:r>
          </a:p>
          <a:p>
            <a:r>
              <a:rPr lang="en-US" sz="2400" dirty="0">
                <a:latin typeface="Calibri Light" panose="020F0302020204030204" pitchFamily="34" charset="0"/>
                <a:cs typeface="Calibri Light" panose="020F0302020204030204" pitchFamily="34" charset="0"/>
              </a:rPr>
              <a:t>High monthly salary: $4,333</a:t>
            </a:r>
          </a:p>
          <a:p>
            <a:r>
              <a:rPr lang="en-US" sz="2400" dirty="0">
                <a:latin typeface="Calibri Light" panose="020F0302020204030204" pitchFamily="34" charset="0"/>
                <a:cs typeface="Calibri Light" panose="020F0302020204030204" pitchFamily="34" charset="0"/>
              </a:rPr>
              <a:t>Placement: 100%</a:t>
            </a:r>
          </a:p>
        </p:txBody>
      </p:sp>
      <p:sp>
        <p:nvSpPr>
          <p:cNvPr id="13" name="Title 7">
            <a:extLst>
              <a:ext uri="{FF2B5EF4-FFF2-40B4-BE49-F238E27FC236}">
                <a16:creationId xmlns:a16="http://schemas.microsoft.com/office/drawing/2014/main" id="{E1FEB8A9-705A-402C-88C7-7513D8B2C165}"/>
              </a:ext>
            </a:extLst>
          </p:cNvPr>
          <p:cNvSpPr txBox="1">
            <a:spLocks/>
          </p:cNvSpPr>
          <p:nvPr/>
        </p:nvSpPr>
        <p:spPr>
          <a:xfrm>
            <a:off x="495535" y="3958208"/>
            <a:ext cx="6943725" cy="556643"/>
          </a:xfrm>
          <a:prstGeom prst="rect">
            <a:avLst/>
          </a:prstGeom>
        </p:spPr>
        <p:txBody>
          <a:bodyPr vert="horz" lIns="91440" tIns="45720" rIns="91440" bIns="45720" rtlCol="0" anchor="b">
            <a:normAutofit fontScale="97500"/>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cap="none" dirty="0">
                <a:latin typeface="Calibri" panose="020F0502020204030204" pitchFamily="34" charset="0"/>
                <a:cs typeface="Calibri" panose="020F0502020204030204" pitchFamily="34" charset="0"/>
              </a:rPr>
              <a:t>National Averages for Employment and Salary </a:t>
            </a:r>
          </a:p>
        </p:txBody>
      </p:sp>
      <p:sp>
        <p:nvSpPr>
          <p:cNvPr id="14" name="Text Placeholder 3">
            <a:extLst>
              <a:ext uri="{FF2B5EF4-FFF2-40B4-BE49-F238E27FC236}">
                <a16:creationId xmlns:a16="http://schemas.microsoft.com/office/drawing/2014/main" id="{780523E7-1016-4671-B5B6-A9CC1D9C661A}"/>
              </a:ext>
            </a:extLst>
          </p:cNvPr>
          <p:cNvSpPr txBox="1">
            <a:spLocks/>
          </p:cNvSpPr>
          <p:nvPr/>
        </p:nvSpPr>
        <p:spPr>
          <a:xfrm>
            <a:off x="662140" y="4608584"/>
            <a:ext cx="9296096" cy="1252153"/>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2400" dirty="0">
                <a:latin typeface="Calibri Light" panose="020F0302020204030204" pitchFamily="34" charset="0"/>
                <a:cs typeface="Calibri Light" panose="020F0302020204030204" pitchFamily="34" charset="0"/>
              </a:rPr>
              <a:t>Average salary: $38,660</a:t>
            </a:r>
          </a:p>
          <a:p>
            <a:r>
              <a:rPr lang="en-US" sz="2400" dirty="0">
                <a:latin typeface="Calibri Light" panose="020F0302020204030204" pitchFamily="34" charset="0"/>
                <a:cs typeface="Calibri Light" panose="020F0302020204030204" pitchFamily="34" charset="0"/>
              </a:rPr>
              <a:t>56,400 job openings nationally</a:t>
            </a:r>
          </a:p>
        </p:txBody>
      </p:sp>
      <p:pic>
        <p:nvPicPr>
          <p:cNvPr id="15" name="Picture 14">
            <a:extLst>
              <a:ext uri="{FF2B5EF4-FFF2-40B4-BE49-F238E27FC236}">
                <a16:creationId xmlns:a16="http://schemas.microsoft.com/office/drawing/2014/main" id="{02E649CE-3805-4E16-904B-738CAC1A228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097647" y="990984"/>
            <a:ext cx="5094353" cy="5094353"/>
          </a:xfrm>
          <a:prstGeom prst="rect">
            <a:avLst/>
          </a:prstGeom>
        </p:spPr>
      </p:pic>
    </p:spTree>
    <p:extLst>
      <p:ext uri="{BB962C8B-B14F-4D97-AF65-F5344CB8AC3E}">
        <p14:creationId xmlns:p14="http://schemas.microsoft.com/office/powerpoint/2010/main" val="1223091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655D4E-D128-4567-AA17-07781C4544D2}"/>
              </a:ext>
            </a:extLst>
          </p:cNvPr>
          <p:cNvSpPr>
            <a:spLocks noGrp="1"/>
          </p:cNvSpPr>
          <p:nvPr>
            <p:ph type="title"/>
          </p:nvPr>
        </p:nvSpPr>
        <p:spPr>
          <a:xfrm>
            <a:off x="581191" y="5379771"/>
            <a:ext cx="11029615" cy="842118"/>
          </a:xfrm>
        </p:spPr>
        <p:txBody>
          <a:bodyPr>
            <a:normAutofit fontScale="90000"/>
          </a:bodyPr>
          <a:lstStyle/>
          <a:p>
            <a:r>
              <a:rPr lang="en-US" sz="4400" cap="none" dirty="0">
                <a:solidFill>
                  <a:schemeClr val="bg1"/>
                </a:solidFill>
                <a:latin typeface="Calibri Light" panose="020F0302020204030204" pitchFamily="34" charset="0"/>
                <a:cs typeface="Calibri Light" panose="020F0302020204030204" pitchFamily="34" charset="0"/>
              </a:rPr>
              <a:t>School Choices </a:t>
            </a:r>
            <a:br>
              <a:rPr lang="en-US" dirty="0">
                <a:solidFill>
                  <a:schemeClr val="bg1"/>
                </a:solidFill>
              </a:rPr>
            </a:br>
            <a:r>
              <a:rPr lang="en-US" sz="1800" cap="none" dirty="0">
                <a:solidFill>
                  <a:schemeClr val="bg1"/>
                </a:solidFill>
                <a:latin typeface="Calibri Light" panose="020F0302020204030204" pitchFamily="34" charset="0"/>
                <a:cs typeface="Calibri Light" panose="020F0302020204030204" pitchFamily="34" charset="0"/>
              </a:rPr>
              <a:t>List of </a:t>
            </a:r>
            <a:r>
              <a:rPr lang="en-US" sz="1800" cap="none">
                <a:solidFill>
                  <a:schemeClr val="bg1"/>
                </a:solidFill>
                <a:latin typeface="Calibri Light" panose="020F0302020204030204" pitchFamily="34" charset="0"/>
                <a:cs typeface="Calibri Light" panose="020F0302020204030204" pitchFamily="34" charset="0"/>
              </a:rPr>
              <a:t>some in </a:t>
            </a:r>
            <a:r>
              <a:rPr lang="en-US" sz="1800" cap="none" dirty="0">
                <a:solidFill>
                  <a:schemeClr val="bg1"/>
                </a:solidFill>
                <a:latin typeface="Calibri Light" panose="020F0302020204030204" pitchFamily="34" charset="0"/>
                <a:cs typeface="Calibri Light" panose="020F0302020204030204" pitchFamily="34" charset="0"/>
              </a:rPr>
              <a:t>near North Dakota</a:t>
            </a:r>
            <a:endParaRPr lang="en-US" sz="1600" dirty="0">
              <a:solidFill>
                <a:schemeClr val="bg1"/>
              </a:solidFill>
              <a:latin typeface="Calibri Light" panose="020F0302020204030204" pitchFamily="34" charset="0"/>
              <a:cs typeface="Calibri Light" panose="020F0302020204030204" pitchFamily="34" charset="0"/>
            </a:endParaRPr>
          </a:p>
        </p:txBody>
      </p:sp>
      <p:sp>
        <p:nvSpPr>
          <p:cNvPr id="6" name="Slide Number Placeholder 5">
            <a:extLst>
              <a:ext uri="{FF2B5EF4-FFF2-40B4-BE49-F238E27FC236}">
                <a16:creationId xmlns:a16="http://schemas.microsoft.com/office/drawing/2014/main" id="{FA02A123-855F-4866-953C-DE05B61B27DC}"/>
              </a:ext>
            </a:extLst>
          </p:cNvPr>
          <p:cNvSpPr>
            <a:spLocks noGrp="1"/>
          </p:cNvSpPr>
          <p:nvPr>
            <p:ph type="sldNum" sz="quarter" idx="4294967295"/>
          </p:nvPr>
        </p:nvSpPr>
        <p:spPr>
          <a:xfrm>
            <a:off x="11139488" y="6424613"/>
            <a:ext cx="1052512"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900" b="0" i="0" u="none" strike="noStrike" kern="1200" cap="none" spc="0" normalizeH="0" baseline="0" noProof="0" smtClean="0">
                <a:ln>
                  <a:noFill/>
                </a:ln>
                <a:solidFill>
                  <a:prstClr val="black">
                    <a:lumMod val="75000"/>
                    <a:lumOff val="2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black">
                  <a:lumMod val="75000"/>
                  <a:lumOff val="25000"/>
                </a:prstClr>
              </a:solidFill>
              <a:effectLst/>
              <a:uLnTx/>
              <a:uFillTx/>
              <a:latin typeface="Gill Sans MT" panose="020B0502020104020203"/>
              <a:ea typeface="+mn-ea"/>
              <a:cs typeface="+mn-cs"/>
            </a:endParaRPr>
          </a:p>
        </p:txBody>
      </p:sp>
      <p:pic>
        <p:nvPicPr>
          <p:cNvPr id="2" name="Picture 1">
            <a:extLst>
              <a:ext uri="{FF2B5EF4-FFF2-40B4-BE49-F238E27FC236}">
                <a16:creationId xmlns:a16="http://schemas.microsoft.com/office/drawing/2014/main" id="{9B1EDFB9-EBA8-4F81-97E6-F88ACF33ADFB}"/>
              </a:ext>
            </a:extLst>
          </p:cNvPr>
          <p:cNvPicPr>
            <a:picLocks noChangeAspect="1"/>
          </p:cNvPicPr>
          <p:nvPr/>
        </p:nvPicPr>
        <p:blipFill>
          <a:blip r:embed="rId3"/>
          <a:stretch>
            <a:fillRect/>
          </a:stretch>
        </p:blipFill>
        <p:spPr>
          <a:xfrm>
            <a:off x="1434713" y="1241728"/>
            <a:ext cx="2017546" cy="2017546"/>
          </a:xfrm>
          <a:prstGeom prst="rect">
            <a:avLst/>
          </a:prstGeom>
        </p:spPr>
      </p:pic>
      <p:sp>
        <p:nvSpPr>
          <p:cNvPr id="9" name="Text Placeholder 3">
            <a:extLst>
              <a:ext uri="{FF2B5EF4-FFF2-40B4-BE49-F238E27FC236}">
                <a16:creationId xmlns:a16="http://schemas.microsoft.com/office/drawing/2014/main" id="{23382B1C-3134-4E98-99B8-ABDC5D29F555}"/>
              </a:ext>
            </a:extLst>
          </p:cNvPr>
          <p:cNvSpPr txBox="1">
            <a:spLocks/>
          </p:cNvSpPr>
          <p:nvPr/>
        </p:nvSpPr>
        <p:spPr>
          <a:xfrm>
            <a:off x="5002865" y="1957557"/>
            <a:ext cx="6777120" cy="1702500"/>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cap="all">
                <a:solidFill>
                  <a:schemeClr val="accent1"/>
                </a:solidFill>
                <a:latin typeface="+mn-lt"/>
                <a:ea typeface="+mn-ea"/>
                <a:cs typeface="+mn-cs"/>
              </a:defRPr>
            </a:lvl1pPr>
            <a:lvl2pPr marL="4572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spcAft>
                <a:spcPts val="600"/>
              </a:spcAft>
              <a:buClr>
                <a:schemeClr val="accent1"/>
              </a:buClr>
              <a:buSzPct val="92000"/>
              <a:buFont typeface="Wingdings 2" panose="05020102010507070707" pitchFamily="18"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spcAft>
                <a:spcPts val="600"/>
              </a:spcAft>
              <a:buClr>
                <a:schemeClr val="accent2"/>
              </a:buClr>
              <a:buSzPct val="92000"/>
              <a:buFont typeface="Wingdings 2" panose="05020102010507070707" pitchFamily="18" charset="2"/>
              <a:buNone/>
              <a:defRPr sz="1400" kern="1200">
                <a:solidFill>
                  <a:schemeClr val="tx1">
                    <a:tint val="75000"/>
                  </a:schemeClr>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ED8428"/>
              </a:buClr>
              <a:buSzPct val="92000"/>
              <a:buFont typeface="Arial" panose="020B0604020202020204" pitchFamily="34" charset="0"/>
              <a:buChar char="•"/>
              <a:tabLst/>
              <a:defRPr/>
            </a:pPr>
            <a:endParaRPr kumimoji="0" lang="en-US" sz="2400" b="0" i="0" u="none" strike="noStrike" kern="1200" cap="none" spc="0" normalizeH="0" baseline="0" noProof="0" dirty="0">
              <a:ln>
                <a:noFill/>
              </a:ln>
              <a:solidFill>
                <a:srgbClr val="ED8428"/>
              </a:solidFill>
              <a:effectLst/>
              <a:uLnTx/>
              <a:uFillTx/>
              <a:latin typeface="Calibri Light" panose="020F0302020204030204" pitchFamily="34" charset="0"/>
              <a:ea typeface="+mn-ea"/>
              <a:cs typeface="Calibri Light" panose="020F0302020204030204" pitchFamily="34" charset="0"/>
            </a:endParaRPr>
          </a:p>
        </p:txBody>
      </p:sp>
      <p:sp>
        <p:nvSpPr>
          <p:cNvPr id="5" name="TextBox 4">
            <a:extLst>
              <a:ext uri="{FF2B5EF4-FFF2-40B4-BE49-F238E27FC236}">
                <a16:creationId xmlns:a16="http://schemas.microsoft.com/office/drawing/2014/main" id="{BCABDFCD-56AC-467F-A307-0D753099F464}"/>
              </a:ext>
            </a:extLst>
          </p:cNvPr>
          <p:cNvSpPr txBox="1"/>
          <p:nvPr/>
        </p:nvSpPr>
        <p:spPr>
          <a:xfrm>
            <a:off x="1229924" y="3351276"/>
            <a:ext cx="2360033" cy="12311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North Dakota State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College of Science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 Wahpeton, ND</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endParaRPr>
          </a:p>
        </p:txBody>
      </p:sp>
      <p:sp>
        <p:nvSpPr>
          <p:cNvPr id="10" name="TextBox 9">
            <a:extLst>
              <a:ext uri="{FF2B5EF4-FFF2-40B4-BE49-F238E27FC236}">
                <a16:creationId xmlns:a16="http://schemas.microsoft.com/office/drawing/2014/main" id="{44A6AC9D-EE49-4272-2FBF-588D38F96C0E}"/>
              </a:ext>
            </a:extLst>
          </p:cNvPr>
          <p:cNvSpPr txBox="1"/>
          <p:nvPr/>
        </p:nvSpPr>
        <p:spPr>
          <a:xfrm>
            <a:off x="4418735" y="3294669"/>
            <a:ext cx="2478594"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Bismarck State College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ill Sans MT" panose="020B0502020104020203"/>
                <a:ea typeface="+mn-ea"/>
                <a:cs typeface="+mn-cs"/>
              </a:rPr>
              <a:t>Bismarck, ND</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Gill Sans MT" panose="020B0502020104020203"/>
                <a:ea typeface="+mn-ea"/>
                <a:cs typeface="+mn-cs"/>
              </a:rPr>
              <a:t>*Starting Fall of 2025*</a:t>
            </a:r>
          </a:p>
        </p:txBody>
      </p:sp>
      <p:pic>
        <p:nvPicPr>
          <p:cNvPr id="14" name="Picture 13">
            <a:extLst>
              <a:ext uri="{FF2B5EF4-FFF2-40B4-BE49-F238E27FC236}">
                <a16:creationId xmlns:a16="http://schemas.microsoft.com/office/drawing/2014/main" id="{DB9583B7-1FD2-E3A5-E46C-CA7144F6855A}"/>
              </a:ext>
            </a:extLst>
          </p:cNvPr>
          <p:cNvPicPr>
            <a:picLocks noChangeAspect="1"/>
          </p:cNvPicPr>
          <p:nvPr/>
        </p:nvPicPr>
        <p:blipFill>
          <a:blip r:embed="rId4"/>
          <a:stretch>
            <a:fillRect/>
          </a:stretch>
        </p:blipFill>
        <p:spPr>
          <a:xfrm>
            <a:off x="7371889" y="771245"/>
            <a:ext cx="3223604" cy="2580032"/>
          </a:xfrm>
          <a:prstGeom prst="rect">
            <a:avLst/>
          </a:prstGeom>
        </p:spPr>
      </p:pic>
      <p:sp>
        <p:nvSpPr>
          <p:cNvPr id="15" name="TextBox 14">
            <a:extLst>
              <a:ext uri="{FF2B5EF4-FFF2-40B4-BE49-F238E27FC236}">
                <a16:creationId xmlns:a16="http://schemas.microsoft.com/office/drawing/2014/main" id="{1E945C05-692A-8EAB-2666-8512B7AAF294}"/>
              </a:ext>
            </a:extLst>
          </p:cNvPr>
          <p:cNvSpPr txBox="1"/>
          <p:nvPr/>
        </p:nvSpPr>
        <p:spPr>
          <a:xfrm>
            <a:off x="7886700" y="3259274"/>
            <a:ext cx="2870587" cy="923330"/>
          </a:xfrm>
          <a:prstGeom prst="rect">
            <a:avLst/>
          </a:prstGeom>
          <a:noFill/>
        </p:spPr>
        <p:txBody>
          <a:bodyPr wrap="square" rtlCol="0">
            <a:spAutoFit/>
          </a:bodyPr>
          <a:lstStyle/>
          <a:p>
            <a:pPr algn="ctr"/>
            <a:r>
              <a:rPr lang="en-US" dirty="0"/>
              <a:t>Dakota College at Bottineau</a:t>
            </a:r>
          </a:p>
          <a:p>
            <a:pPr algn="ctr"/>
            <a:r>
              <a:rPr lang="en-US"/>
              <a:t>Bottineau, </a:t>
            </a:r>
            <a:r>
              <a:rPr lang="en-US" dirty="0"/>
              <a:t>ND</a:t>
            </a:r>
          </a:p>
          <a:p>
            <a:pPr algn="ctr"/>
            <a:r>
              <a:rPr lang="en-US" dirty="0">
                <a:solidFill>
                  <a:srgbClr val="FF0000"/>
                </a:solidFill>
              </a:rPr>
              <a:t>*Starting Fall of 2024*</a:t>
            </a:r>
          </a:p>
        </p:txBody>
      </p:sp>
      <p:pic>
        <p:nvPicPr>
          <p:cNvPr id="8" name="Picture 7">
            <a:extLst>
              <a:ext uri="{FF2B5EF4-FFF2-40B4-BE49-F238E27FC236}">
                <a16:creationId xmlns:a16="http://schemas.microsoft.com/office/drawing/2014/main" id="{C19EBC55-4211-9E01-EBB7-782837F820AE}"/>
              </a:ext>
            </a:extLst>
          </p:cNvPr>
          <p:cNvPicPr>
            <a:picLocks noChangeAspect="1"/>
          </p:cNvPicPr>
          <p:nvPr/>
        </p:nvPicPr>
        <p:blipFill>
          <a:blip r:embed="rId5"/>
          <a:stretch>
            <a:fillRect/>
          </a:stretch>
        </p:blipFill>
        <p:spPr>
          <a:xfrm>
            <a:off x="4305301" y="953202"/>
            <a:ext cx="2821264" cy="2398074"/>
          </a:xfrm>
          <a:prstGeom prst="rect">
            <a:avLst/>
          </a:prstGeom>
        </p:spPr>
      </p:pic>
    </p:spTree>
    <p:extLst>
      <p:ext uri="{BB962C8B-B14F-4D97-AF65-F5344CB8AC3E}">
        <p14:creationId xmlns:p14="http://schemas.microsoft.com/office/powerpoint/2010/main" val="3578655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DDF4-5E5F-4266-BD01-618D384D0E9F}"/>
              </a:ext>
            </a:extLst>
          </p:cNvPr>
          <p:cNvSpPr>
            <a:spLocks noGrp="1"/>
          </p:cNvSpPr>
          <p:nvPr>
            <p:ph type="title"/>
          </p:nvPr>
        </p:nvSpPr>
        <p:spPr>
          <a:xfrm>
            <a:off x="596051" y="1266617"/>
            <a:ext cx="3568661" cy="2633872"/>
          </a:xfrm>
        </p:spPr>
        <p:txBody>
          <a:bodyPr anchor="b" anchorCtr="0">
            <a:noAutofit/>
          </a:bodyPr>
          <a:lstStyle/>
          <a:p>
            <a:r>
              <a:rPr lang="en-US" sz="4000" cap="none" dirty="0">
                <a:latin typeface="Segoe UI Light" panose="020B0502040204020203" pitchFamily="34" charset="0"/>
                <a:cs typeface="Segoe UI Light" panose="020B0502040204020203" pitchFamily="34" charset="0"/>
              </a:rPr>
              <a:t>My Story: </a:t>
            </a:r>
            <a:br>
              <a:rPr lang="en-US" sz="4000" cap="none" dirty="0">
                <a:latin typeface="Segoe UI Light" panose="020B0502040204020203" pitchFamily="34" charset="0"/>
                <a:cs typeface="Segoe UI Light" panose="020B0502040204020203" pitchFamily="34" charset="0"/>
              </a:rPr>
            </a:br>
            <a:br>
              <a:rPr lang="en-US" sz="4000" cap="none" dirty="0">
                <a:latin typeface="Segoe UI Light" panose="020B0502040204020203" pitchFamily="34" charset="0"/>
                <a:cs typeface="Segoe UI Light" panose="020B0502040204020203" pitchFamily="34" charset="0"/>
              </a:rPr>
            </a:br>
            <a:r>
              <a:rPr lang="en-US" sz="4000" cap="none" dirty="0">
                <a:latin typeface="Segoe UI Light" panose="020B0502040204020203" pitchFamily="34" charset="0"/>
                <a:cs typeface="Segoe UI Light" panose="020B0502040204020203" pitchFamily="34" charset="0"/>
              </a:rPr>
              <a:t>Why I Chose Dental Assisting </a:t>
            </a:r>
          </a:p>
        </p:txBody>
      </p:sp>
      <p:pic>
        <p:nvPicPr>
          <p:cNvPr id="3" name="Picture Placeholder 2">
            <a:extLst>
              <a:ext uri="{FF2B5EF4-FFF2-40B4-BE49-F238E27FC236}">
                <a16:creationId xmlns:a16="http://schemas.microsoft.com/office/drawing/2014/main" id="{21F64EDB-BD99-4C99-B118-092E5860CF7E}"/>
              </a:ext>
            </a:extLst>
          </p:cNvPr>
          <p:cNvPicPr>
            <a:picLocks noGrp="1" noChangeAspect="1"/>
          </p:cNvPicPr>
          <p:nvPr>
            <p:ph type="pic" sz="quarter" idx="13"/>
          </p:nvPr>
        </p:nvPicPr>
        <p:blipFill>
          <a:blip r:embed="rId3"/>
          <a:srcRect l="13394" r="13394"/>
          <a:stretch>
            <a:fillRect/>
          </a:stretch>
        </p:blipFill>
        <p:spPr>
          <a:xfrm>
            <a:off x="4657725" y="0"/>
            <a:ext cx="7534275" cy="6858000"/>
          </a:xfrm>
          <a:prstGeom prst="rect">
            <a:avLst/>
          </a:prstGeom>
        </p:spPr>
      </p:pic>
    </p:spTree>
    <p:extLst>
      <p:ext uri="{BB962C8B-B14F-4D97-AF65-F5344CB8AC3E}">
        <p14:creationId xmlns:p14="http://schemas.microsoft.com/office/powerpoint/2010/main" val="280973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900D49-C362-49B1-A42C-4B03D4B34EC6}"/>
              </a:ext>
            </a:extLst>
          </p:cNvPr>
          <p:cNvPicPr>
            <a:picLocks noChangeAspect="1"/>
          </p:cNvPicPr>
          <p:nvPr/>
        </p:nvPicPr>
        <p:blipFill rotWithShape="1">
          <a:blip r:embed="rId3"/>
          <a:srcRect t="7306"/>
          <a:stretch/>
        </p:blipFill>
        <p:spPr>
          <a:xfrm>
            <a:off x="1908150" y="589266"/>
            <a:ext cx="8375700" cy="6259688"/>
          </a:xfrm>
          <a:prstGeom prst="rect">
            <a:avLst/>
          </a:prstGeom>
        </p:spPr>
      </p:pic>
      <p:sp>
        <p:nvSpPr>
          <p:cNvPr id="2" name="Title 1">
            <a:extLst>
              <a:ext uri="{FF2B5EF4-FFF2-40B4-BE49-F238E27FC236}">
                <a16:creationId xmlns:a16="http://schemas.microsoft.com/office/drawing/2014/main" id="{9540FB38-0113-4F80-BBD4-A9C97FF40720}"/>
              </a:ext>
            </a:extLst>
          </p:cNvPr>
          <p:cNvSpPr>
            <a:spLocks noGrp="1"/>
          </p:cNvSpPr>
          <p:nvPr>
            <p:ph type="title"/>
          </p:nvPr>
        </p:nvSpPr>
        <p:spPr>
          <a:xfrm>
            <a:off x="575686" y="718914"/>
            <a:ext cx="3568661" cy="1188720"/>
          </a:xfrm>
        </p:spPr>
        <p:txBody>
          <a:bodyPr>
            <a:normAutofit/>
          </a:bodyPr>
          <a:lstStyle/>
          <a:p>
            <a:pPr algn="ctr"/>
            <a:r>
              <a:rPr lang="en-US" sz="6000" dirty="0"/>
              <a:t>Activity</a:t>
            </a:r>
          </a:p>
        </p:txBody>
      </p:sp>
    </p:spTree>
    <p:extLst>
      <p:ext uri="{BB962C8B-B14F-4D97-AF65-F5344CB8AC3E}">
        <p14:creationId xmlns:p14="http://schemas.microsoft.com/office/powerpoint/2010/main" val="2167454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B4489-FC73-422D-B916-0D61046F5294}"/>
              </a:ext>
            </a:extLst>
          </p:cNvPr>
          <p:cNvSpPr>
            <a:spLocks noGrp="1"/>
          </p:cNvSpPr>
          <p:nvPr>
            <p:ph type="ctrTitle"/>
          </p:nvPr>
        </p:nvSpPr>
        <p:spPr>
          <a:xfrm>
            <a:off x="599225" y="769934"/>
            <a:ext cx="10993549" cy="1080743"/>
          </a:xfrm>
        </p:spPr>
        <p:txBody>
          <a:bodyPr anchor="b">
            <a:normAutofit/>
          </a:bodyPr>
          <a:lstStyle/>
          <a:p>
            <a:r>
              <a:rPr lang="en-US" sz="4800" cap="none" dirty="0">
                <a:latin typeface="Calibri" panose="020F0502020204030204" pitchFamily="34" charset="0"/>
                <a:cs typeface="Calibri" panose="020F0502020204030204" pitchFamily="34" charset="0"/>
              </a:rPr>
              <a:t>What is a Dental Assistant?</a:t>
            </a:r>
          </a:p>
        </p:txBody>
      </p:sp>
      <p:sp>
        <p:nvSpPr>
          <p:cNvPr id="3" name="Subtitle 2">
            <a:extLst>
              <a:ext uri="{FF2B5EF4-FFF2-40B4-BE49-F238E27FC236}">
                <a16:creationId xmlns:a16="http://schemas.microsoft.com/office/drawing/2014/main" id="{0957B5A0-5976-4FBC-9F15-908902EAE359}"/>
              </a:ext>
            </a:extLst>
          </p:cNvPr>
          <p:cNvSpPr>
            <a:spLocks noGrp="1"/>
          </p:cNvSpPr>
          <p:nvPr>
            <p:ph type="subTitle" idx="1"/>
          </p:nvPr>
        </p:nvSpPr>
        <p:spPr>
          <a:xfrm>
            <a:off x="581194" y="2133433"/>
            <a:ext cx="10993546" cy="830246"/>
          </a:xfrm>
        </p:spPr>
        <p:txBody>
          <a:bodyPr anchor="ctr">
            <a:normAutofit fontScale="92500" lnSpcReduction="10000"/>
          </a:bodyPr>
          <a:lstStyle/>
          <a:p>
            <a:r>
              <a:rPr lang="en-US" sz="2800" dirty="0">
                <a:latin typeface="Calibri Light" panose="020F0302020204030204" pitchFamily="34" charset="0"/>
                <a:cs typeface="Calibri Light" panose="020F0302020204030204" pitchFamily="34" charset="0"/>
              </a:rPr>
              <a:t>Dental assistants are valued team members who help provide patient care and keep dental practices running efficiently</a:t>
            </a:r>
          </a:p>
        </p:txBody>
      </p:sp>
      <p:pic>
        <p:nvPicPr>
          <p:cNvPr id="20" name="Picture 19">
            <a:extLst>
              <a:ext uri="{FF2B5EF4-FFF2-40B4-BE49-F238E27FC236}">
                <a16:creationId xmlns:a16="http://schemas.microsoft.com/office/drawing/2014/main" id="{1B2F0327-A6D1-4B86-9895-867F8A966F42}"/>
              </a:ext>
            </a:extLst>
          </p:cNvPr>
          <p:cNvPicPr>
            <a:picLocks noChangeAspect="1"/>
          </p:cNvPicPr>
          <p:nvPr/>
        </p:nvPicPr>
        <p:blipFill rotWithShape="1">
          <a:blip r:embed="rId3"/>
          <a:srcRect t="4916" b="4697"/>
          <a:stretch/>
        </p:blipFill>
        <p:spPr>
          <a:xfrm>
            <a:off x="448056" y="3081528"/>
            <a:ext cx="5486400" cy="3310128"/>
          </a:xfrm>
          <a:prstGeom prst="rect">
            <a:avLst/>
          </a:prstGeom>
          <a:noFill/>
        </p:spPr>
      </p:pic>
      <p:pic>
        <p:nvPicPr>
          <p:cNvPr id="22" name="Picture 21">
            <a:extLst>
              <a:ext uri="{FF2B5EF4-FFF2-40B4-BE49-F238E27FC236}">
                <a16:creationId xmlns:a16="http://schemas.microsoft.com/office/drawing/2014/main" id="{081655B1-AEA8-417A-A06A-29F8D189CCBF}"/>
              </a:ext>
            </a:extLst>
          </p:cNvPr>
          <p:cNvPicPr>
            <a:picLocks noChangeAspect="1"/>
          </p:cNvPicPr>
          <p:nvPr/>
        </p:nvPicPr>
        <p:blipFill rotWithShape="1">
          <a:blip r:embed="rId4"/>
          <a:srcRect b="9613"/>
          <a:stretch/>
        </p:blipFill>
        <p:spPr>
          <a:xfrm>
            <a:off x="6254496" y="3081528"/>
            <a:ext cx="5486400" cy="3310128"/>
          </a:xfrm>
          <a:prstGeom prst="rect">
            <a:avLst/>
          </a:prstGeom>
          <a:noFill/>
        </p:spPr>
      </p:pic>
      <p:sp>
        <p:nvSpPr>
          <p:cNvPr id="31" name="Slide Number Placeholder 7">
            <a:extLst>
              <a:ext uri="{FF2B5EF4-FFF2-40B4-BE49-F238E27FC236}">
                <a16:creationId xmlns:a16="http://schemas.microsoft.com/office/drawing/2014/main" id="{5E242B96-0BF5-A503-3188-55171A1BB804}"/>
              </a:ext>
            </a:extLst>
          </p:cNvPr>
          <p:cNvSpPr>
            <a:spLocks noGrp="1"/>
          </p:cNvSpPr>
          <p:nvPr>
            <p:ph type="sldNum" sz="quarter" idx="12"/>
          </p:nvPr>
        </p:nvSpPr>
        <p:spPr>
          <a:xfrm>
            <a:off x="10558300" y="6423914"/>
            <a:ext cx="1052510" cy="365125"/>
          </a:xfrm>
        </p:spPr>
        <p:txBody>
          <a:bodyPr/>
          <a:lstStyle/>
          <a:p>
            <a:pPr>
              <a:spcAft>
                <a:spcPts val="600"/>
              </a:spcAft>
            </a:pPr>
            <a:fld id="{3A98EE3D-8CD1-4C3F-BD1C-C98C9596463C}" type="slidenum">
              <a:rPr lang="en-US" smtClean="0"/>
              <a:pPr>
                <a:spcAft>
                  <a:spcPts val="600"/>
                </a:spcAft>
              </a:pPr>
              <a:t>2</a:t>
            </a:fld>
            <a:endParaRPr lang="en-US"/>
          </a:p>
        </p:txBody>
      </p:sp>
    </p:spTree>
    <p:extLst>
      <p:ext uri="{BB962C8B-B14F-4D97-AF65-F5344CB8AC3E}">
        <p14:creationId xmlns:p14="http://schemas.microsoft.com/office/powerpoint/2010/main" val="172184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C09F16-6D23-666F-6800-8FC697831948}"/>
              </a:ext>
            </a:extLst>
          </p:cNvPr>
          <p:cNvSpPr>
            <a:spLocks noGrp="1"/>
          </p:cNvSpPr>
          <p:nvPr>
            <p:ph type="title"/>
          </p:nvPr>
        </p:nvSpPr>
        <p:spPr/>
        <p:txBody>
          <a:bodyPr/>
          <a:lstStyle/>
          <a:p>
            <a:pPr algn="ctr"/>
            <a:r>
              <a:rPr lang="en-US" sz="4000" cap="none" dirty="0">
                <a:latin typeface="Segoe UI Light" panose="020B0502040204020203" pitchFamily="34" charset="0"/>
                <a:cs typeface="Segoe UI Light" panose="020B0502040204020203" pitchFamily="34" charset="0"/>
              </a:rPr>
              <a:t>The Many Dental Fields</a:t>
            </a:r>
          </a:p>
        </p:txBody>
      </p:sp>
      <p:pic>
        <p:nvPicPr>
          <p:cNvPr id="64" name="Picture Placeholder 134">
            <a:extLst>
              <a:ext uri="{FF2B5EF4-FFF2-40B4-BE49-F238E27FC236}">
                <a16:creationId xmlns:a16="http://schemas.microsoft.com/office/drawing/2014/main" id="{F76129A2-0E2D-4D36-AF7C-55312850D05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6448" r="10918"/>
          <a:stretch/>
        </p:blipFill>
        <p:spPr>
          <a:xfrm>
            <a:off x="1035490" y="4263159"/>
            <a:ext cx="2237786" cy="1645920"/>
          </a:xfrm>
          <a:prstGeom prst="rect">
            <a:avLst/>
          </a:prstGeom>
          <a:solidFill>
            <a:schemeClr val="accent4">
              <a:lumMod val="60000"/>
              <a:lumOff val="40000"/>
            </a:schemeClr>
          </a:solidFill>
          <a:ln>
            <a:noFill/>
          </a:ln>
        </p:spPr>
      </p:pic>
      <p:sp>
        <p:nvSpPr>
          <p:cNvPr id="65" name="Text Placeholder 158">
            <a:extLst>
              <a:ext uri="{FF2B5EF4-FFF2-40B4-BE49-F238E27FC236}">
                <a16:creationId xmlns:a16="http://schemas.microsoft.com/office/drawing/2014/main" id="{6BE2DEBD-07B3-4C9B-BEDF-28A097B35C82}"/>
              </a:ext>
            </a:extLst>
          </p:cNvPr>
          <p:cNvSpPr txBox="1">
            <a:spLocks/>
          </p:cNvSpPr>
          <p:nvPr/>
        </p:nvSpPr>
        <p:spPr>
          <a:xfrm>
            <a:off x="1035489"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Oral Surgery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66" name="Picture Placeholder 136">
            <a:extLst>
              <a:ext uri="{FF2B5EF4-FFF2-40B4-BE49-F238E27FC236}">
                <a16:creationId xmlns:a16="http://schemas.microsoft.com/office/drawing/2014/main" id="{A8A819CD-F114-41D3-A9B0-B6E393EC65C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5582" b="9442"/>
          <a:stretch/>
        </p:blipFill>
        <p:spPr>
          <a:xfrm>
            <a:off x="3592759" y="4263159"/>
            <a:ext cx="2237787" cy="1645920"/>
          </a:xfrm>
          <a:prstGeom prst="rect">
            <a:avLst/>
          </a:prstGeom>
          <a:solidFill>
            <a:schemeClr val="accent4">
              <a:lumMod val="60000"/>
              <a:lumOff val="40000"/>
            </a:schemeClr>
          </a:solidFill>
          <a:ln>
            <a:noFill/>
          </a:ln>
        </p:spPr>
      </p:pic>
      <p:sp>
        <p:nvSpPr>
          <p:cNvPr id="67" name="Text Placeholder 185">
            <a:extLst>
              <a:ext uri="{FF2B5EF4-FFF2-40B4-BE49-F238E27FC236}">
                <a16:creationId xmlns:a16="http://schemas.microsoft.com/office/drawing/2014/main" id="{794ECA0B-3534-4D11-90CE-5B224ACCF2A5}"/>
              </a:ext>
            </a:extLst>
          </p:cNvPr>
          <p:cNvSpPr txBox="1">
            <a:spLocks/>
          </p:cNvSpPr>
          <p:nvPr/>
        </p:nvSpPr>
        <p:spPr>
          <a:xfrm>
            <a:off x="3592761"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Prosthodontics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0" name="Picture Placeholder 128">
            <a:extLst>
              <a:ext uri="{FF2B5EF4-FFF2-40B4-BE49-F238E27FC236}">
                <a16:creationId xmlns:a16="http://schemas.microsoft.com/office/drawing/2014/main" id="{B7960CB5-DB82-4EB2-9EDC-97532F2B6483}"/>
              </a:ext>
            </a:extLst>
          </p:cNvPr>
          <p:cNvPicPr>
            <a:picLocks noChangeAspect="1"/>
          </p:cNvPicPr>
          <p:nvPr/>
        </p:nvPicPr>
        <p:blipFill rotWithShape="1">
          <a:blip r:embed="rId7">
            <a:extLst>
              <a:ext uri="{837473B0-CC2E-450A-ABE3-18F120FF3D39}">
                <a1611:picAttrSrcUrl xmlns:a1611="http://schemas.microsoft.com/office/drawing/2016/11/main" r:id="rId8"/>
              </a:ext>
            </a:extLst>
          </a:blip>
          <a:srcRect l="15607" r="2221"/>
          <a:stretch/>
        </p:blipFill>
        <p:spPr>
          <a:xfrm>
            <a:off x="3540944" y="1664231"/>
            <a:ext cx="2237786" cy="1645920"/>
          </a:xfrm>
          <a:prstGeom prst="rect">
            <a:avLst/>
          </a:prstGeom>
          <a:solidFill>
            <a:schemeClr val="accent4">
              <a:lumMod val="60000"/>
              <a:lumOff val="40000"/>
            </a:schemeClr>
          </a:solidFill>
          <a:ln>
            <a:noFill/>
          </a:ln>
        </p:spPr>
      </p:pic>
      <p:sp>
        <p:nvSpPr>
          <p:cNvPr id="71" name="Text Placeholder 5">
            <a:extLst>
              <a:ext uri="{FF2B5EF4-FFF2-40B4-BE49-F238E27FC236}">
                <a16:creationId xmlns:a16="http://schemas.microsoft.com/office/drawing/2014/main" id="{F8CF7B0D-4E51-441D-A0DC-E0ABED6614BA}"/>
              </a:ext>
            </a:extLst>
          </p:cNvPr>
          <p:cNvSpPr txBox="1">
            <a:spLocks/>
          </p:cNvSpPr>
          <p:nvPr/>
        </p:nvSpPr>
        <p:spPr>
          <a:xfrm>
            <a:off x="3540944"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Pediatric Dentistry</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2" name="Picture Placeholder 130">
            <a:extLst>
              <a:ext uri="{FF2B5EF4-FFF2-40B4-BE49-F238E27FC236}">
                <a16:creationId xmlns:a16="http://schemas.microsoft.com/office/drawing/2014/main" id="{9CD2AC10-BF89-44DC-978C-0C4E56EDC7D5}"/>
              </a:ext>
            </a:extLst>
          </p:cNvPr>
          <p:cNvPicPr>
            <a:picLocks noChangeAspect="1"/>
          </p:cNvPicPr>
          <p:nvPr/>
        </p:nvPicPr>
        <p:blipFill rotWithShape="1">
          <a:blip r:embed="rId9">
            <a:extLst>
              <a:ext uri="{837473B0-CC2E-450A-ABE3-18F120FF3D39}">
                <a1611:picAttrSrcUrl xmlns:a1611="http://schemas.microsoft.com/office/drawing/2016/11/main" r:id="rId10"/>
              </a:ext>
            </a:extLst>
          </a:blip>
          <a:srcRect t="9910" b="9009"/>
          <a:stretch/>
        </p:blipFill>
        <p:spPr>
          <a:xfrm>
            <a:off x="6098216" y="1664229"/>
            <a:ext cx="2237786" cy="1645921"/>
          </a:xfrm>
          <a:prstGeom prst="rect">
            <a:avLst/>
          </a:prstGeom>
          <a:solidFill>
            <a:schemeClr val="accent4">
              <a:lumMod val="60000"/>
              <a:lumOff val="40000"/>
            </a:schemeClr>
          </a:solidFill>
          <a:ln>
            <a:noFill/>
          </a:ln>
        </p:spPr>
      </p:pic>
      <p:sp>
        <p:nvSpPr>
          <p:cNvPr id="73" name="Text Placeholder 8">
            <a:extLst>
              <a:ext uri="{FF2B5EF4-FFF2-40B4-BE49-F238E27FC236}">
                <a16:creationId xmlns:a16="http://schemas.microsoft.com/office/drawing/2014/main" id="{72B86A0A-3B1F-477F-B55C-B26BE1DCDBAC}"/>
              </a:ext>
            </a:extLst>
          </p:cNvPr>
          <p:cNvSpPr txBox="1">
            <a:spLocks/>
          </p:cNvSpPr>
          <p:nvPr/>
        </p:nvSpPr>
        <p:spPr>
          <a:xfrm>
            <a:off x="6098216" y="3310151"/>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Orthodontics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4" name="Picture Placeholder 138">
            <a:extLst>
              <a:ext uri="{FF2B5EF4-FFF2-40B4-BE49-F238E27FC236}">
                <a16:creationId xmlns:a16="http://schemas.microsoft.com/office/drawing/2014/main" id="{C47171D4-38F9-47B8-9314-69710935A40F}"/>
              </a:ext>
            </a:extLst>
          </p:cNvPr>
          <p:cNvPicPr>
            <a:picLocks noChangeAspect="1"/>
          </p:cNvPicPr>
          <p:nvPr/>
        </p:nvPicPr>
        <p:blipFill rotWithShape="1">
          <a:blip r:embed="rId11">
            <a:extLst>
              <a:ext uri="{837473B0-CC2E-450A-ABE3-18F120FF3D39}">
                <a1611:picAttrSrcUrl xmlns:a1611="http://schemas.microsoft.com/office/drawing/2016/11/main" r:id="rId12"/>
              </a:ext>
            </a:extLst>
          </a:blip>
          <a:srcRect l="17778"/>
          <a:stretch/>
        </p:blipFill>
        <p:spPr>
          <a:xfrm>
            <a:off x="6098216" y="4263159"/>
            <a:ext cx="2237786" cy="1645920"/>
          </a:xfrm>
          <a:prstGeom prst="rect">
            <a:avLst/>
          </a:prstGeom>
          <a:solidFill>
            <a:schemeClr val="accent4">
              <a:lumMod val="60000"/>
              <a:lumOff val="40000"/>
            </a:schemeClr>
          </a:solidFill>
          <a:ln>
            <a:noFill/>
          </a:ln>
        </p:spPr>
      </p:pic>
      <p:sp>
        <p:nvSpPr>
          <p:cNvPr id="75" name="Text Placeholder 187">
            <a:extLst>
              <a:ext uri="{FF2B5EF4-FFF2-40B4-BE49-F238E27FC236}">
                <a16:creationId xmlns:a16="http://schemas.microsoft.com/office/drawing/2014/main" id="{38A7C4C6-3D5D-4F03-8BF4-DFBC03320B57}"/>
              </a:ext>
            </a:extLst>
          </p:cNvPr>
          <p:cNvSpPr txBox="1">
            <a:spLocks/>
          </p:cNvSpPr>
          <p:nvPr/>
        </p:nvSpPr>
        <p:spPr>
          <a:xfrm>
            <a:off x="6098216"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Endodontics</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78" name="Picture Placeholder 140">
            <a:extLst>
              <a:ext uri="{FF2B5EF4-FFF2-40B4-BE49-F238E27FC236}">
                <a16:creationId xmlns:a16="http://schemas.microsoft.com/office/drawing/2014/main" id="{2D62F9BF-4265-492E-B832-3F11BC86F965}"/>
              </a:ext>
            </a:extLst>
          </p:cNvPr>
          <p:cNvPicPr>
            <a:picLocks noChangeAspect="1"/>
          </p:cNvPicPr>
          <p:nvPr/>
        </p:nvPicPr>
        <p:blipFill>
          <a:blip r:embed="rId13">
            <a:extLst>
              <a:ext uri="{837473B0-CC2E-450A-ABE3-18F120FF3D39}">
                <a1611:picAttrSrcUrl xmlns:a1611="http://schemas.microsoft.com/office/drawing/2016/11/main" r:id="rId14"/>
              </a:ext>
            </a:extLst>
          </a:blip>
          <a:srcRect/>
          <a:stretch/>
        </p:blipFill>
        <p:spPr>
          <a:xfrm>
            <a:off x="8655488" y="4263159"/>
            <a:ext cx="2237786" cy="2029968"/>
          </a:xfrm>
          <a:prstGeom prst="rect">
            <a:avLst/>
          </a:prstGeom>
          <a:solidFill>
            <a:schemeClr val="accent4">
              <a:lumMod val="60000"/>
              <a:lumOff val="40000"/>
            </a:schemeClr>
          </a:solidFill>
          <a:ln>
            <a:noFill/>
          </a:ln>
        </p:spPr>
      </p:pic>
      <p:sp>
        <p:nvSpPr>
          <p:cNvPr id="79" name="Text Placeholder 189">
            <a:extLst>
              <a:ext uri="{FF2B5EF4-FFF2-40B4-BE49-F238E27FC236}">
                <a16:creationId xmlns:a16="http://schemas.microsoft.com/office/drawing/2014/main" id="{07D65237-B58E-4EE2-9B2D-0647E4700464}"/>
              </a:ext>
            </a:extLst>
          </p:cNvPr>
          <p:cNvSpPr txBox="1">
            <a:spLocks/>
          </p:cNvSpPr>
          <p:nvPr/>
        </p:nvSpPr>
        <p:spPr>
          <a:xfrm>
            <a:off x="8655488" y="5909079"/>
            <a:ext cx="2237786" cy="694944"/>
          </a:xfrm>
          <a:prstGeom prst="rect">
            <a:avLst/>
          </a:prstGeom>
          <a:solidFill>
            <a:schemeClr val="accent3">
              <a:lumMod val="75000"/>
            </a:schemeClr>
          </a:solidFill>
        </p:spPr>
        <p:txBody>
          <a:bodyPr vert="horz" lIns="0" tIns="155448" rIns="0" bIns="45720" rtlCol="0" anchor="t">
            <a:noAutofit/>
          </a:bodyPr>
          <a:lstStyle>
            <a:lvl1pPr marL="0" indent="0" algn="ctr" defTabSz="457200" rtl="0" eaLnBrk="1" latinLnBrk="0" hangingPunct="1">
              <a:spcBef>
                <a:spcPts val="0"/>
              </a:spcBef>
              <a:spcAft>
                <a:spcPts val="600"/>
              </a:spcAft>
              <a:buClr>
                <a:schemeClr val="accent1"/>
              </a:buClr>
              <a:buSzPct val="92000"/>
              <a:buFont typeface="Wingdings 2" panose="05020102010507070707" pitchFamily="18" charset="2"/>
              <a:buNone/>
              <a:defRPr sz="1400" b="1" kern="1200" cap="all" spc="20" baseline="0">
                <a:solidFill>
                  <a:schemeClr val="accent6"/>
                </a:solidFill>
                <a:latin typeface="Arial" panose="020B0604020202020204" pitchFamily="34" charset="0"/>
                <a:ea typeface="+mn-ea"/>
                <a:cs typeface="Arial" panose="020B0604020202020204" pitchFamily="34" charset="0"/>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sz="1800" b="0" cap="none">
                <a:solidFill>
                  <a:schemeClr val="bg1"/>
                </a:solidFill>
                <a:latin typeface="Segoe UI Light" panose="020B0502040204020203" pitchFamily="34" charset="0"/>
                <a:cs typeface="Segoe UI Light" panose="020B0502040204020203" pitchFamily="34" charset="0"/>
              </a:rPr>
              <a:t>Dental Public Health </a:t>
            </a:r>
            <a:endParaRPr lang="en-US" sz="1800" b="0" cap="none" dirty="0">
              <a:solidFill>
                <a:schemeClr val="bg1"/>
              </a:solidFill>
              <a:latin typeface="Segoe UI Light" panose="020B0502040204020203" pitchFamily="34" charset="0"/>
              <a:cs typeface="Segoe UI Light" panose="020B0502040204020203" pitchFamily="34" charset="0"/>
            </a:endParaRPr>
          </a:p>
        </p:txBody>
      </p:sp>
      <p:pic>
        <p:nvPicPr>
          <p:cNvPr id="2" name="Picture 1">
            <a:extLst>
              <a:ext uri="{FF2B5EF4-FFF2-40B4-BE49-F238E27FC236}">
                <a16:creationId xmlns:a16="http://schemas.microsoft.com/office/drawing/2014/main" id="{07292B7D-9E00-40ED-BEAD-999E5C232D22}"/>
              </a:ext>
            </a:extLst>
          </p:cNvPr>
          <p:cNvPicPr>
            <a:picLocks noChangeAspect="1"/>
          </p:cNvPicPr>
          <p:nvPr/>
        </p:nvPicPr>
        <p:blipFill>
          <a:blip r:embed="rId15"/>
          <a:stretch>
            <a:fillRect/>
          </a:stretch>
        </p:blipFill>
        <p:spPr>
          <a:xfrm>
            <a:off x="8655487" y="1664229"/>
            <a:ext cx="2237426" cy="2341067"/>
          </a:xfrm>
          <a:prstGeom prst="rect">
            <a:avLst/>
          </a:prstGeom>
        </p:spPr>
      </p:pic>
      <p:pic>
        <p:nvPicPr>
          <p:cNvPr id="3" name="Picture 2">
            <a:extLst>
              <a:ext uri="{FF2B5EF4-FFF2-40B4-BE49-F238E27FC236}">
                <a16:creationId xmlns:a16="http://schemas.microsoft.com/office/drawing/2014/main" id="{F1B41499-55EA-46D7-B2B7-D9832B766FFB}"/>
              </a:ext>
            </a:extLst>
          </p:cNvPr>
          <p:cNvPicPr>
            <a:picLocks noChangeAspect="1"/>
          </p:cNvPicPr>
          <p:nvPr/>
        </p:nvPicPr>
        <p:blipFill>
          <a:blip r:embed="rId16"/>
          <a:stretch>
            <a:fillRect/>
          </a:stretch>
        </p:blipFill>
        <p:spPr>
          <a:xfrm>
            <a:off x="1035489" y="1664229"/>
            <a:ext cx="2237426" cy="2341067"/>
          </a:xfrm>
          <a:prstGeom prst="rect">
            <a:avLst/>
          </a:prstGeom>
        </p:spPr>
      </p:pic>
    </p:spTree>
    <p:extLst>
      <p:ext uri="{BB962C8B-B14F-4D97-AF65-F5344CB8AC3E}">
        <p14:creationId xmlns:p14="http://schemas.microsoft.com/office/powerpoint/2010/main" val="245226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AAFF6-E08B-469F-9744-63456837E0AF}"/>
              </a:ext>
            </a:extLst>
          </p:cNvPr>
          <p:cNvSpPr>
            <a:spLocks noGrp="1"/>
          </p:cNvSpPr>
          <p:nvPr>
            <p:ph type="title"/>
          </p:nvPr>
        </p:nvSpPr>
        <p:spPr>
          <a:xfrm>
            <a:off x="581192" y="887188"/>
            <a:ext cx="3728178" cy="1405685"/>
          </a:xfrm>
        </p:spPr>
        <p:txBody>
          <a:bodyPr anchor="b">
            <a:normAutofit/>
          </a:bodyPr>
          <a:lstStyle/>
          <a:p>
            <a:r>
              <a:rPr lang="en-US" sz="3600" cap="none" dirty="0">
                <a:latin typeface="Calibri" panose="020F0502020204030204" pitchFamily="34" charset="0"/>
                <a:cs typeface="Calibri" panose="020F0502020204030204" pitchFamily="34" charset="0"/>
              </a:rPr>
              <a:t>Is dental assisting right for me?</a:t>
            </a:r>
          </a:p>
        </p:txBody>
      </p:sp>
      <p:sp>
        <p:nvSpPr>
          <p:cNvPr id="4" name="Text Placeholder 3">
            <a:extLst>
              <a:ext uri="{FF2B5EF4-FFF2-40B4-BE49-F238E27FC236}">
                <a16:creationId xmlns:a16="http://schemas.microsoft.com/office/drawing/2014/main" id="{E4EA299C-6BE1-465A-B06B-8BF224174FC1}"/>
              </a:ext>
            </a:extLst>
          </p:cNvPr>
          <p:cNvSpPr>
            <a:spLocks noGrp="1"/>
          </p:cNvSpPr>
          <p:nvPr>
            <p:ph idx="1"/>
          </p:nvPr>
        </p:nvSpPr>
        <p:spPr>
          <a:xfrm>
            <a:off x="609906" y="2340864"/>
            <a:ext cx="3568661" cy="3634486"/>
          </a:xfrm>
        </p:spPr>
        <p:txBody>
          <a:bodyPr anchor="ctr">
            <a:normAutofit/>
          </a:bodyPr>
          <a:lstStyle/>
          <a:p>
            <a:r>
              <a:rPr lang="en-US" sz="2400" dirty="0">
                <a:latin typeface="Calibri Light" panose="020F0302020204030204" pitchFamily="34" charset="0"/>
                <a:cs typeface="Calibri Light" panose="020F0302020204030204" pitchFamily="34" charset="0"/>
              </a:rPr>
              <a:t>If you are detail oriented, organized, a multitasker who can work independently and as a team while enjoying helping others, consider a  career in dental assisting.</a:t>
            </a:r>
          </a:p>
        </p:txBody>
      </p:sp>
      <p:pic>
        <p:nvPicPr>
          <p:cNvPr id="8" name="Content Placeholder 7">
            <a:extLst>
              <a:ext uri="{FF2B5EF4-FFF2-40B4-BE49-F238E27FC236}">
                <a16:creationId xmlns:a16="http://schemas.microsoft.com/office/drawing/2014/main" id="{1C4915B6-9FB7-4376-BEBC-A671E9F01B44}"/>
              </a:ext>
            </a:extLst>
          </p:cNvPr>
          <p:cNvPicPr>
            <a:picLocks noGrp="1" noChangeAspect="1"/>
          </p:cNvPicPr>
          <p:nvPr>
            <p:ph type="pic" sz="quarter" idx="13"/>
          </p:nvPr>
        </p:nvPicPr>
        <p:blipFill rotWithShape="1">
          <a:blip r:embed="rId3"/>
          <a:srcRect r="26663" b="-1"/>
          <a:stretch/>
        </p:blipFill>
        <p:spPr>
          <a:xfrm>
            <a:off x="4657344" y="10"/>
            <a:ext cx="7534656" cy="6857990"/>
          </a:xfrm>
          <a:prstGeom prst="rect">
            <a:avLst/>
          </a:prstGeom>
          <a:noFill/>
        </p:spPr>
      </p:pic>
      <p:sp>
        <p:nvSpPr>
          <p:cNvPr id="7" name="Slide Number Placeholder 6">
            <a:extLst>
              <a:ext uri="{FF2B5EF4-FFF2-40B4-BE49-F238E27FC236}">
                <a16:creationId xmlns:a16="http://schemas.microsoft.com/office/drawing/2014/main" id="{4C6B6006-D8C3-4A90-9F21-5D8089DFCFD4}"/>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4</a:t>
            </a:fld>
            <a:endParaRPr lang="en-US"/>
          </a:p>
        </p:txBody>
      </p:sp>
    </p:spTree>
    <p:extLst>
      <p:ext uri="{BB962C8B-B14F-4D97-AF65-F5344CB8AC3E}">
        <p14:creationId xmlns:p14="http://schemas.microsoft.com/office/powerpoint/2010/main" val="3487290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row: Pentagon 1">
            <a:extLst>
              <a:ext uri="{FF2B5EF4-FFF2-40B4-BE49-F238E27FC236}">
                <a16:creationId xmlns:a16="http://schemas.microsoft.com/office/drawing/2014/main" id="{EB75A680-1B17-4688-8091-84EBDA46E397}"/>
              </a:ext>
            </a:extLst>
          </p:cNvPr>
          <p:cNvSpPr/>
          <p:nvPr/>
        </p:nvSpPr>
        <p:spPr>
          <a:xfrm>
            <a:off x="0" y="3871913"/>
            <a:ext cx="3906090" cy="2043112"/>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itle 1">
            <a:extLst>
              <a:ext uri="{FF2B5EF4-FFF2-40B4-BE49-F238E27FC236}">
                <a16:creationId xmlns:a16="http://schemas.microsoft.com/office/drawing/2014/main" id="{339BBDCD-B8A8-5BA1-CCA0-1FBEA438A449}"/>
              </a:ext>
            </a:extLst>
          </p:cNvPr>
          <p:cNvSpPr>
            <a:spLocks noGrp="1"/>
          </p:cNvSpPr>
          <p:nvPr>
            <p:ph type="title"/>
          </p:nvPr>
        </p:nvSpPr>
        <p:spPr>
          <a:xfrm>
            <a:off x="581189" y="620871"/>
            <a:ext cx="3500443" cy="2622392"/>
          </a:xfrm>
        </p:spPr>
        <p:txBody>
          <a:bodyPr>
            <a:normAutofit/>
          </a:bodyPr>
          <a:lstStyle/>
          <a:p>
            <a:r>
              <a:rPr lang="en-US" sz="4800" cap="none" dirty="0">
                <a:latin typeface="Segoe UI Light" panose="020B0502040204020203" pitchFamily="34" charset="0"/>
                <a:cs typeface="Segoe UI Light" panose="020B0502040204020203" pitchFamily="34" charset="0"/>
              </a:rPr>
              <a:t>How are they different? </a:t>
            </a:r>
          </a:p>
        </p:txBody>
      </p:sp>
      <p:sp>
        <p:nvSpPr>
          <p:cNvPr id="52" name="Text Placeholder 4">
            <a:extLst>
              <a:ext uri="{FF2B5EF4-FFF2-40B4-BE49-F238E27FC236}">
                <a16:creationId xmlns:a16="http://schemas.microsoft.com/office/drawing/2014/main" id="{12ACBAA2-586A-8A44-B67B-2209DD1A61A5}"/>
              </a:ext>
            </a:extLst>
          </p:cNvPr>
          <p:cNvSpPr>
            <a:spLocks noGrp="1"/>
          </p:cNvSpPr>
          <p:nvPr>
            <p:ph type="body" sz="quarter" idx="3"/>
          </p:nvPr>
        </p:nvSpPr>
        <p:spPr>
          <a:xfrm>
            <a:off x="4170537" y="783035"/>
            <a:ext cx="3668425" cy="968660"/>
          </a:xfrm>
          <a:solidFill>
            <a:schemeClr val="accent6"/>
          </a:solidFill>
          <a:ln>
            <a:solidFill>
              <a:schemeClr val="accent6">
                <a:lumMod val="75000"/>
              </a:schemeClr>
            </a:solidFill>
          </a:ln>
        </p:spPr>
        <p:txBody>
          <a:bodyPr/>
          <a:lstStyle/>
          <a:p>
            <a:pPr algn="ctr"/>
            <a:r>
              <a:rPr lang="en-US" sz="3200" dirty="0">
                <a:solidFill>
                  <a:schemeClr val="bg1"/>
                </a:solidFill>
              </a:rPr>
              <a:t>Dental Hygienist </a:t>
            </a:r>
          </a:p>
        </p:txBody>
      </p:sp>
      <p:sp>
        <p:nvSpPr>
          <p:cNvPr id="54" name="Content Placeholder 5">
            <a:extLst>
              <a:ext uri="{FF2B5EF4-FFF2-40B4-BE49-F238E27FC236}">
                <a16:creationId xmlns:a16="http://schemas.microsoft.com/office/drawing/2014/main" id="{91346373-B35E-9927-E5A6-3EF06F180B07}"/>
              </a:ext>
            </a:extLst>
          </p:cNvPr>
          <p:cNvSpPr>
            <a:spLocks noGrp="1"/>
          </p:cNvSpPr>
          <p:nvPr>
            <p:ph sz="quarter" idx="4"/>
          </p:nvPr>
        </p:nvSpPr>
        <p:spPr>
          <a:xfrm>
            <a:off x="4178178" y="1751694"/>
            <a:ext cx="3660101" cy="4820555"/>
          </a:xfrm>
          <a:ln>
            <a:solidFill>
              <a:schemeClr val="accent6"/>
            </a:solidFill>
          </a:ln>
        </p:spPr>
        <p:txBody>
          <a:bodyPr>
            <a:normAutofit/>
          </a:bodyPr>
          <a:lstStyle/>
          <a:p>
            <a:r>
              <a:rPr lang="en-US" sz="2200" dirty="0">
                <a:latin typeface="Calibri Light" panose="020F0302020204030204" pitchFamily="34" charset="0"/>
                <a:cs typeface="Calibri Light" panose="020F0302020204030204" pitchFamily="34" charset="0"/>
              </a:rPr>
              <a:t>Clean teeth</a:t>
            </a:r>
          </a:p>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Provide patient education</a:t>
            </a:r>
          </a:p>
          <a:p>
            <a:r>
              <a:rPr lang="en-US" sz="2200" dirty="0">
                <a:latin typeface="Calibri Light" panose="020F0302020204030204" pitchFamily="34" charset="0"/>
                <a:cs typeface="Calibri Light" panose="020F0302020204030204" pitchFamily="34" charset="0"/>
              </a:rPr>
              <a:t>Help dentist find cavities</a:t>
            </a:r>
          </a:p>
          <a:p>
            <a:r>
              <a:rPr lang="en-US" sz="2200" dirty="0">
                <a:latin typeface="Calibri Light" panose="020F0302020204030204" pitchFamily="34" charset="0"/>
                <a:cs typeface="Calibri Light" panose="020F0302020204030204" pitchFamily="34" charset="0"/>
              </a:rPr>
              <a:t>Roughly 3 years of school after graduating high school (or a GED)</a:t>
            </a:r>
          </a:p>
          <a:p>
            <a:endParaRPr lang="en-US" dirty="0"/>
          </a:p>
        </p:txBody>
      </p:sp>
      <p:sp>
        <p:nvSpPr>
          <p:cNvPr id="56" name="Text Placeholder 6">
            <a:extLst>
              <a:ext uri="{FF2B5EF4-FFF2-40B4-BE49-F238E27FC236}">
                <a16:creationId xmlns:a16="http://schemas.microsoft.com/office/drawing/2014/main" id="{D40E25C1-4CA1-5297-C73F-3E422363B256}"/>
              </a:ext>
            </a:extLst>
          </p:cNvPr>
          <p:cNvSpPr>
            <a:spLocks noGrp="1"/>
          </p:cNvSpPr>
          <p:nvPr>
            <p:ph type="body" sz="quarter" idx="13"/>
          </p:nvPr>
        </p:nvSpPr>
        <p:spPr>
          <a:xfrm>
            <a:off x="8110369" y="783035"/>
            <a:ext cx="3660101" cy="968660"/>
          </a:xfrm>
          <a:solidFill>
            <a:schemeClr val="accent4">
              <a:lumMod val="50000"/>
            </a:schemeClr>
          </a:solidFill>
          <a:ln>
            <a:solidFill>
              <a:schemeClr val="accent3"/>
            </a:solidFill>
          </a:ln>
        </p:spPr>
        <p:txBody>
          <a:bodyPr/>
          <a:lstStyle/>
          <a:p>
            <a:pPr algn="ctr"/>
            <a:r>
              <a:rPr lang="en-US" sz="3200" dirty="0">
                <a:solidFill>
                  <a:schemeClr val="bg1"/>
                </a:solidFill>
              </a:rPr>
              <a:t>Dental Assistant </a:t>
            </a:r>
          </a:p>
        </p:txBody>
      </p:sp>
      <p:sp>
        <p:nvSpPr>
          <p:cNvPr id="58" name="Content Placeholder 7">
            <a:extLst>
              <a:ext uri="{FF2B5EF4-FFF2-40B4-BE49-F238E27FC236}">
                <a16:creationId xmlns:a16="http://schemas.microsoft.com/office/drawing/2014/main" id="{82649C97-3C87-51E1-AC52-33A9209FBC98}"/>
              </a:ext>
            </a:extLst>
          </p:cNvPr>
          <p:cNvSpPr>
            <a:spLocks noGrp="1"/>
          </p:cNvSpPr>
          <p:nvPr>
            <p:ph sz="quarter" idx="14"/>
          </p:nvPr>
        </p:nvSpPr>
        <p:spPr>
          <a:xfrm>
            <a:off x="8110367" y="1738084"/>
            <a:ext cx="3660101" cy="4834165"/>
          </a:xfrm>
          <a:ln>
            <a:solidFill>
              <a:schemeClr val="accent6">
                <a:lumMod val="75000"/>
              </a:schemeClr>
            </a:solidFill>
          </a:ln>
        </p:spPr>
        <p:txBody>
          <a:bodyPr>
            <a:noAutofit/>
          </a:bodyPr>
          <a:lstStyle/>
          <a:p>
            <a:r>
              <a:rPr lang="en-US" sz="2200" dirty="0">
                <a:latin typeface="Calibri Light" panose="020F0302020204030204" pitchFamily="34" charset="0"/>
                <a:cs typeface="Calibri Light" panose="020F0302020204030204" pitchFamily="34" charset="0"/>
              </a:rPr>
              <a:t>Take dental X rays</a:t>
            </a:r>
          </a:p>
          <a:p>
            <a:r>
              <a:rPr lang="en-US" sz="2200" dirty="0">
                <a:latin typeface="Calibri Light" panose="020F0302020204030204" pitchFamily="34" charset="0"/>
                <a:cs typeface="Calibri Light" panose="020F0302020204030204" pitchFamily="34" charset="0"/>
              </a:rPr>
              <a:t>Hand instruments to the dentist </a:t>
            </a:r>
          </a:p>
          <a:p>
            <a:r>
              <a:rPr lang="en-US" sz="2200" dirty="0">
                <a:latin typeface="Calibri Light" panose="020F0302020204030204" pitchFamily="34" charset="0"/>
                <a:cs typeface="Calibri Light" panose="020F0302020204030204" pitchFamily="34" charset="0"/>
              </a:rPr>
              <a:t>Organize the dental treatment rooms</a:t>
            </a:r>
          </a:p>
          <a:p>
            <a:r>
              <a:rPr lang="en-US" sz="2200" dirty="0">
                <a:latin typeface="Calibri Light" panose="020F0302020204030204" pitchFamily="34" charset="0"/>
                <a:cs typeface="Calibri Light" panose="020F0302020204030204" pitchFamily="34" charset="0"/>
              </a:rPr>
              <a:t>Can be trained by a dentist in the dental office</a:t>
            </a:r>
          </a:p>
          <a:p>
            <a:r>
              <a:rPr lang="en-US" sz="2200" dirty="0">
                <a:latin typeface="Calibri Light" panose="020F0302020204030204" pitchFamily="34" charset="0"/>
                <a:cs typeface="Calibri Light" panose="020F0302020204030204" pitchFamily="34" charset="0"/>
              </a:rPr>
              <a:t>Can earn a certificate or an associates degree</a:t>
            </a:r>
          </a:p>
          <a:p>
            <a:r>
              <a:rPr lang="en-US" sz="2200" dirty="0">
                <a:latin typeface="Calibri Light" panose="020F0302020204030204" pitchFamily="34" charset="0"/>
                <a:cs typeface="Calibri Light" panose="020F0302020204030204" pitchFamily="34" charset="0"/>
              </a:rPr>
              <a:t>Roughly 2 years of schooling after high school (or a GED)</a:t>
            </a:r>
          </a:p>
          <a:p>
            <a:endParaRPr lang="en-US" sz="28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72A7E90A-7165-4BE1-8B53-D723E2B55DDD}"/>
              </a:ext>
            </a:extLst>
          </p:cNvPr>
          <p:cNvSpPr txBox="1"/>
          <p:nvPr/>
        </p:nvSpPr>
        <p:spPr>
          <a:xfrm>
            <a:off x="251411" y="4161971"/>
            <a:ext cx="2853296" cy="1477328"/>
          </a:xfrm>
          <a:prstGeom prst="rect">
            <a:avLst/>
          </a:prstGeom>
          <a:noFill/>
        </p:spPr>
        <p:txBody>
          <a:bodyPr wrap="square" rtlCol="0">
            <a:spAutoFit/>
          </a:bodyPr>
          <a:lstStyle/>
          <a:p>
            <a:r>
              <a:rPr lang="en-US" dirty="0">
                <a:latin typeface="Calibri Light" panose="020F0302020204030204" pitchFamily="34" charset="0"/>
                <a:cs typeface="Calibri Light" panose="020F0302020204030204" pitchFamily="34" charset="0"/>
              </a:rPr>
              <a:t>If you're thinking about being part of the dental profession, congratulations!</a:t>
            </a:r>
          </a:p>
          <a:p>
            <a:r>
              <a:rPr lang="en-US" dirty="0">
                <a:latin typeface="Calibri Light" panose="020F0302020204030204" pitchFamily="34" charset="0"/>
                <a:cs typeface="Calibri Light" panose="020F0302020204030204" pitchFamily="34" charset="0"/>
              </a:rPr>
              <a:t>We need dedicated professionals.</a:t>
            </a:r>
          </a:p>
        </p:txBody>
      </p:sp>
    </p:spTree>
    <p:extLst>
      <p:ext uri="{BB962C8B-B14F-4D97-AF65-F5344CB8AC3E}">
        <p14:creationId xmlns:p14="http://schemas.microsoft.com/office/powerpoint/2010/main" val="3645349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1E637-6C9C-485F-AF41-E8410EC71E3F}"/>
              </a:ext>
            </a:extLst>
          </p:cNvPr>
          <p:cNvSpPr>
            <a:spLocks noGrp="1"/>
          </p:cNvSpPr>
          <p:nvPr>
            <p:ph type="title"/>
          </p:nvPr>
        </p:nvSpPr>
        <p:spPr>
          <a:xfrm>
            <a:off x="581192" y="731520"/>
            <a:ext cx="11029616" cy="827116"/>
          </a:xfrm>
        </p:spPr>
        <p:txBody>
          <a:bodyPr>
            <a:normAutofit fontScale="90000"/>
          </a:bodyPr>
          <a:lstStyle/>
          <a:p>
            <a:r>
              <a:rPr lang="en-US" sz="4000" cap="none" dirty="0">
                <a:latin typeface="Segoe UI Light" panose="020B0502040204020203" pitchFamily="34" charset="0"/>
                <a:cs typeface="Segoe UI Light" panose="020B0502040204020203" pitchFamily="34" charset="0"/>
              </a:rPr>
              <a:t>Timeline To Be a Dental Assistant</a:t>
            </a:r>
            <a:br>
              <a:rPr lang="en-US" dirty="0"/>
            </a:br>
            <a:endParaRPr lang="en-US" sz="1400" dirty="0"/>
          </a:p>
        </p:txBody>
      </p:sp>
      <p:graphicFrame>
        <p:nvGraphicFramePr>
          <p:cNvPr id="13" name="Content Placeholder 6" descr="Timeline placeholder ">
            <a:extLst>
              <a:ext uri="{FF2B5EF4-FFF2-40B4-BE49-F238E27FC236}">
                <a16:creationId xmlns:a16="http://schemas.microsoft.com/office/drawing/2014/main" id="{36CD7C1F-EB09-4D4A-B747-6E1FD459E5FC}"/>
              </a:ext>
            </a:extLst>
          </p:cNvPr>
          <p:cNvGraphicFramePr>
            <a:graphicFrameLocks noGrp="1"/>
          </p:cNvGraphicFramePr>
          <p:nvPr>
            <p:ph idx="1"/>
            <p:extLst>
              <p:ext uri="{D42A27DB-BD31-4B8C-83A1-F6EECF244321}">
                <p14:modId xmlns:p14="http://schemas.microsoft.com/office/powerpoint/2010/main" val="1762937056"/>
              </p:ext>
            </p:extLst>
          </p:nvPr>
        </p:nvGraphicFramePr>
        <p:xfrm>
          <a:off x="350776" y="1558636"/>
          <a:ext cx="11260032" cy="4812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993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A96EEC-AED2-4130-9F84-20A6BBFB02BA}"/>
              </a:ext>
            </a:extLst>
          </p:cNvPr>
          <p:cNvSpPr>
            <a:spLocks noGrp="1"/>
          </p:cNvSpPr>
          <p:nvPr>
            <p:ph type="ftr" sz="quarter" idx="11"/>
          </p:nvPr>
        </p:nvSpPr>
        <p:spPr/>
        <p:txBody>
          <a:bodyPr/>
          <a:lstStyle/>
          <a:p>
            <a:r>
              <a:rPr lang="en-US" dirty="0"/>
              <a:t>Career in Dental Assisting </a:t>
            </a:r>
          </a:p>
        </p:txBody>
      </p:sp>
      <p:sp>
        <p:nvSpPr>
          <p:cNvPr id="4" name="Slide Number Placeholder 3">
            <a:extLst>
              <a:ext uri="{FF2B5EF4-FFF2-40B4-BE49-F238E27FC236}">
                <a16:creationId xmlns:a16="http://schemas.microsoft.com/office/drawing/2014/main" id="{71150F63-0F3E-4B92-B963-17C280571EE4}"/>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6" name="Picture 5">
            <a:extLst>
              <a:ext uri="{FF2B5EF4-FFF2-40B4-BE49-F238E27FC236}">
                <a16:creationId xmlns:a16="http://schemas.microsoft.com/office/drawing/2014/main" id="{015B242A-00C8-4211-B6CB-4450514F46DC}"/>
              </a:ext>
            </a:extLst>
          </p:cNvPr>
          <p:cNvPicPr>
            <a:picLocks noChangeAspect="1"/>
          </p:cNvPicPr>
          <p:nvPr/>
        </p:nvPicPr>
        <p:blipFill rotWithShape="1">
          <a:blip r:embed="rId3"/>
          <a:srcRect t="14949"/>
          <a:stretch/>
        </p:blipFill>
        <p:spPr>
          <a:xfrm>
            <a:off x="4200763" y="1848496"/>
            <a:ext cx="6810375" cy="4099168"/>
          </a:xfrm>
          <a:prstGeom prst="rect">
            <a:avLst/>
          </a:prstGeom>
        </p:spPr>
      </p:pic>
      <p:pic>
        <p:nvPicPr>
          <p:cNvPr id="8" name="Picture 7">
            <a:extLst>
              <a:ext uri="{FF2B5EF4-FFF2-40B4-BE49-F238E27FC236}">
                <a16:creationId xmlns:a16="http://schemas.microsoft.com/office/drawing/2014/main" id="{1897D06F-0995-4A8D-9B4E-5D6BF6D022E7}"/>
              </a:ext>
            </a:extLst>
          </p:cNvPr>
          <p:cNvPicPr>
            <a:picLocks noChangeAspect="1"/>
          </p:cNvPicPr>
          <p:nvPr/>
        </p:nvPicPr>
        <p:blipFill>
          <a:blip r:embed="rId4"/>
          <a:stretch>
            <a:fillRect/>
          </a:stretch>
        </p:blipFill>
        <p:spPr>
          <a:xfrm>
            <a:off x="581192" y="1604264"/>
            <a:ext cx="3714750" cy="4343400"/>
          </a:xfrm>
          <a:prstGeom prst="rect">
            <a:avLst/>
          </a:prstGeom>
        </p:spPr>
      </p:pic>
      <p:sp>
        <p:nvSpPr>
          <p:cNvPr id="10" name="TextBox 9">
            <a:extLst>
              <a:ext uri="{FF2B5EF4-FFF2-40B4-BE49-F238E27FC236}">
                <a16:creationId xmlns:a16="http://schemas.microsoft.com/office/drawing/2014/main" id="{C3B6DEFD-BBB9-4A53-B8A0-74ADD3C04133}"/>
              </a:ext>
            </a:extLst>
          </p:cNvPr>
          <p:cNvSpPr txBox="1"/>
          <p:nvPr/>
        </p:nvSpPr>
        <p:spPr>
          <a:xfrm>
            <a:off x="1069383" y="681925"/>
            <a:ext cx="9810427" cy="923330"/>
          </a:xfrm>
          <a:prstGeom prst="rect">
            <a:avLst/>
          </a:prstGeom>
          <a:solidFill>
            <a:srgbClr val="465359"/>
          </a:solidFill>
        </p:spPr>
        <p:txBody>
          <a:bodyPr wrap="square" rtlCol="0">
            <a:spAutoFit/>
          </a:bodyPr>
          <a:lstStyle/>
          <a:p>
            <a:pPr algn="ctr"/>
            <a:r>
              <a:rPr lang="en-US" sz="2700" dirty="0">
                <a:solidFill>
                  <a:srgbClr val="465359"/>
                </a:solidFill>
              </a:rPr>
              <a:t>Two </a:t>
            </a:r>
            <a:r>
              <a:rPr lang="en-US" sz="2700" dirty="0">
                <a:solidFill>
                  <a:schemeClr val="bg2"/>
                </a:solidFill>
              </a:rPr>
              <a:t>Pathways To Become a Registered Dental Assistant</a:t>
            </a:r>
          </a:p>
          <a:p>
            <a:pPr algn="ctr"/>
            <a:r>
              <a:rPr lang="en-US" sz="2700" dirty="0">
                <a:solidFill>
                  <a:schemeClr val="bg2"/>
                </a:solidFill>
              </a:rPr>
              <a:t>in North Dakota </a:t>
            </a:r>
          </a:p>
        </p:txBody>
      </p:sp>
    </p:spTree>
    <p:extLst>
      <p:ext uri="{BB962C8B-B14F-4D97-AF65-F5344CB8AC3E}">
        <p14:creationId xmlns:p14="http://schemas.microsoft.com/office/powerpoint/2010/main" val="274320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52500809-3461-1180-E400-AE04F5CEFC8F}"/>
              </a:ext>
            </a:extLst>
          </p:cNvPr>
          <p:cNvSpPr>
            <a:spLocks noGrp="1"/>
          </p:cNvSpPr>
          <p:nvPr>
            <p:ph type="body" idx="1"/>
          </p:nvPr>
        </p:nvSpPr>
        <p:spPr>
          <a:xfrm>
            <a:off x="581194" y="1846458"/>
            <a:ext cx="3200400" cy="683664"/>
          </a:xfrm>
        </p:spPr>
        <p:txBody>
          <a:bodyPr/>
          <a:lstStyle/>
          <a:p>
            <a:r>
              <a:rPr lang="en-US" sz="2400" b="1" dirty="0">
                <a:latin typeface="Calibri" panose="020F0502020204030204" pitchFamily="34" charset="0"/>
                <a:cs typeface="Calibri" panose="020F0502020204030204" pitchFamily="34" charset="0"/>
              </a:rPr>
              <a:t>Average Expenses without Living &amp; Dining</a:t>
            </a:r>
          </a:p>
        </p:txBody>
      </p:sp>
      <p:sp>
        <p:nvSpPr>
          <p:cNvPr id="3" name="Content Placeholder 2">
            <a:extLst>
              <a:ext uri="{FF2B5EF4-FFF2-40B4-BE49-F238E27FC236}">
                <a16:creationId xmlns:a16="http://schemas.microsoft.com/office/drawing/2014/main" id="{87407605-D0AD-4C38-BA4A-EC2A03610BB3}"/>
              </a:ext>
            </a:extLst>
          </p:cNvPr>
          <p:cNvSpPr>
            <a:spLocks noGrp="1"/>
          </p:cNvSpPr>
          <p:nvPr>
            <p:ph sz="half" idx="2"/>
          </p:nvPr>
        </p:nvSpPr>
        <p:spPr>
          <a:xfrm>
            <a:off x="581194" y="2950931"/>
            <a:ext cx="3200400" cy="3252657"/>
          </a:xfrm>
        </p:spPr>
        <p:txBody>
          <a:bodyPr anchor="t">
            <a:noAutofit/>
          </a:bodyPr>
          <a:lstStyle/>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Associate's degree ranges from </a:t>
            </a:r>
            <a:r>
              <a:rPr lang="en-US" sz="2400" b="1" dirty="0">
                <a:solidFill>
                  <a:schemeClr val="accent1">
                    <a:lumMod val="75000"/>
                  </a:schemeClr>
                </a:solidFill>
                <a:latin typeface="Calibri Light" panose="020F0302020204030204" pitchFamily="34" charset="0"/>
                <a:cs typeface="Calibri Light" panose="020F0302020204030204" pitchFamily="34" charset="0"/>
              </a:rPr>
              <a:t>$6,000 -$30,000.</a:t>
            </a:r>
          </a:p>
          <a:p>
            <a:pPr marL="0" marR="0" indent="0">
              <a:spcBef>
                <a:spcPts val="0"/>
              </a:spcBef>
              <a:spcAft>
                <a:spcPts val="0"/>
              </a:spcAft>
              <a:buNone/>
            </a:pPr>
            <a:endParaRPr lang="en-US" sz="2400" dirty="0">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dirty="0">
                <a:latin typeface="Calibri Light" panose="020F0302020204030204" pitchFamily="34" charset="0"/>
                <a:cs typeface="Calibri Light" panose="020F0302020204030204" pitchFamily="34" charset="0"/>
              </a:rPr>
              <a:t>A DA diploma or certification ranges between </a:t>
            </a:r>
            <a:r>
              <a:rPr lang="en-US" sz="2400" b="1" dirty="0">
                <a:solidFill>
                  <a:schemeClr val="accent1">
                    <a:lumMod val="75000"/>
                  </a:schemeClr>
                </a:solidFill>
                <a:latin typeface="Calibri Light" panose="020F0302020204030204" pitchFamily="34" charset="0"/>
                <a:cs typeface="Calibri Light" panose="020F0302020204030204" pitchFamily="34" charset="0"/>
              </a:rPr>
              <a:t>$3,000 - $15,000.</a:t>
            </a:r>
          </a:p>
        </p:txBody>
      </p:sp>
      <p:sp>
        <p:nvSpPr>
          <p:cNvPr id="18" name="Text Placeholder 4">
            <a:extLst>
              <a:ext uri="{FF2B5EF4-FFF2-40B4-BE49-F238E27FC236}">
                <a16:creationId xmlns:a16="http://schemas.microsoft.com/office/drawing/2014/main" id="{A2B88FB6-55A4-25FE-5695-3B5DA8115CA6}"/>
              </a:ext>
            </a:extLst>
          </p:cNvPr>
          <p:cNvSpPr>
            <a:spLocks noGrp="1"/>
          </p:cNvSpPr>
          <p:nvPr>
            <p:ph type="body" sz="quarter" idx="3"/>
          </p:nvPr>
        </p:nvSpPr>
        <p:spPr>
          <a:xfrm>
            <a:off x="445294" y="654412"/>
            <a:ext cx="11301412" cy="838648"/>
          </a:xfrm>
          <a:solidFill>
            <a:schemeClr val="accent3"/>
          </a:solidFill>
        </p:spPr>
        <p:txBody>
          <a:bodyPr/>
          <a:lstStyle/>
          <a:p>
            <a:pPr algn="ctr"/>
            <a:r>
              <a:rPr lang="en-US" sz="3500" dirty="0">
                <a:solidFill>
                  <a:schemeClr val="bg1"/>
                </a:solidFill>
                <a:latin typeface="Calibri Light" panose="020F0302020204030204" pitchFamily="34" charset="0"/>
                <a:cs typeface="Calibri Light" panose="020F0302020204030204" pitchFamily="34" charset="0"/>
              </a:rPr>
              <a:t> Cost To Go To College</a:t>
            </a:r>
          </a:p>
        </p:txBody>
      </p:sp>
      <p:sp>
        <p:nvSpPr>
          <p:cNvPr id="20" name="Text Placeholder 6">
            <a:extLst>
              <a:ext uri="{FF2B5EF4-FFF2-40B4-BE49-F238E27FC236}">
                <a16:creationId xmlns:a16="http://schemas.microsoft.com/office/drawing/2014/main" id="{5359CC10-0473-9503-CECE-3F06BE44CA8E}"/>
              </a:ext>
            </a:extLst>
          </p:cNvPr>
          <p:cNvSpPr>
            <a:spLocks noGrp="1"/>
          </p:cNvSpPr>
          <p:nvPr>
            <p:ph type="body" sz="quarter" idx="13"/>
          </p:nvPr>
        </p:nvSpPr>
        <p:spPr>
          <a:xfrm>
            <a:off x="8243497" y="1754506"/>
            <a:ext cx="3200400" cy="867569"/>
          </a:xfrm>
        </p:spPr>
        <p:txBody>
          <a:bodyPr/>
          <a:lstStyle/>
          <a:p>
            <a:r>
              <a:rPr lang="en-US" sz="2400" b="1" dirty="0">
                <a:latin typeface="Calibri" panose="020F0502020204030204" pitchFamily="34" charset="0"/>
                <a:cs typeface="Calibri" panose="020F0502020204030204" pitchFamily="34" charset="0"/>
              </a:rPr>
              <a:t>North Dakota Example from NDSCS</a:t>
            </a:r>
          </a:p>
        </p:txBody>
      </p:sp>
      <p:sp>
        <p:nvSpPr>
          <p:cNvPr id="22" name="Content Placeholder 7">
            <a:extLst>
              <a:ext uri="{FF2B5EF4-FFF2-40B4-BE49-F238E27FC236}">
                <a16:creationId xmlns:a16="http://schemas.microsoft.com/office/drawing/2014/main" id="{73A0DADE-BC7E-2E25-1B85-3BAC1D509B59}"/>
              </a:ext>
            </a:extLst>
          </p:cNvPr>
          <p:cNvSpPr>
            <a:spLocks noGrp="1"/>
          </p:cNvSpPr>
          <p:nvPr>
            <p:ph sz="quarter" idx="14"/>
          </p:nvPr>
        </p:nvSpPr>
        <p:spPr>
          <a:xfrm>
            <a:off x="8243497" y="2622075"/>
            <a:ext cx="3200400" cy="3872670"/>
          </a:xfrm>
        </p:spPr>
        <p:txBody>
          <a:bodyPr>
            <a:normAutofit lnSpcReduction="10000"/>
          </a:bodyPr>
          <a:lstStyle/>
          <a:p>
            <a:pPr marL="0" marR="0">
              <a:lnSpc>
                <a:spcPct val="110000"/>
              </a:lnSpc>
              <a:spcBef>
                <a:spcPts val="0"/>
              </a:spcBef>
              <a:spcAft>
                <a:spcPts val="0"/>
              </a:spcAft>
            </a:pPr>
            <a:endParaRPr lang="en-US" sz="1800" dirty="0"/>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Associates degree in DA is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$27,000 with dining and living plans.</a:t>
            </a:r>
          </a:p>
          <a:p>
            <a:pPr marL="0" marR="0" indent="0">
              <a:spcBef>
                <a:spcPts val="0"/>
              </a:spcBef>
              <a:spcAft>
                <a:spcPts val="0"/>
              </a:spcAft>
              <a:buNone/>
            </a:pPr>
            <a:endParaRPr lang="en-US" sz="2400" dirty="0">
              <a:effectLst/>
              <a:latin typeface="Calibri Light" panose="020F0302020204030204" pitchFamily="34" charset="0"/>
              <a:cs typeface="Calibri Light" panose="020F0302020204030204" pitchFamily="34" charset="0"/>
            </a:endParaRPr>
          </a:p>
          <a:p>
            <a:pPr marL="0" marR="0" indent="0">
              <a:spcBef>
                <a:spcPts val="0"/>
              </a:spcBef>
              <a:spcAft>
                <a:spcPts val="0"/>
              </a:spcAft>
              <a:buNone/>
            </a:pPr>
            <a:r>
              <a:rPr lang="en-US" sz="2400" dirty="0">
                <a:effectLst/>
                <a:latin typeface="Calibri Light" panose="020F0302020204030204" pitchFamily="34" charset="0"/>
                <a:cs typeface="Calibri Light" panose="020F0302020204030204" pitchFamily="34" charset="0"/>
              </a:rPr>
              <a:t>Dental Assisting certificate about </a:t>
            </a:r>
            <a:r>
              <a:rPr lang="en-US" sz="2400" b="1" dirty="0">
                <a:solidFill>
                  <a:schemeClr val="accent1">
                    <a:lumMod val="75000"/>
                  </a:schemeClr>
                </a:solidFill>
                <a:effectLst/>
                <a:latin typeface="Calibri Light" panose="020F0302020204030204" pitchFamily="34" charset="0"/>
                <a:cs typeface="Calibri Light" panose="020F0302020204030204" pitchFamily="34" charset="0"/>
              </a:rPr>
              <a:t>$22,000 with dining  and living plans.</a:t>
            </a:r>
          </a:p>
          <a:p>
            <a:pPr marR="0">
              <a:lnSpc>
                <a:spcPct val="90000"/>
              </a:lnSpc>
              <a:spcBef>
                <a:spcPts val="0"/>
              </a:spcBef>
              <a:spcAft>
                <a:spcPts val="0"/>
              </a:spcAft>
            </a:pPr>
            <a:endParaRPr lang="en-US" sz="2400" dirty="0">
              <a:latin typeface="Calibri Light" panose="020F0302020204030204" pitchFamily="34" charset="0"/>
              <a:cs typeface="Calibri Light" panose="020F0302020204030204" pitchFamily="34" charset="0"/>
            </a:endParaRPr>
          </a:p>
          <a:p>
            <a:pPr marL="0" indent="0">
              <a:lnSpc>
                <a:spcPct val="90000"/>
              </a:lnSpc>
              <a:spcBef>
                <a:spcPts val="0"/>
              </a:spcBef>
              <a:spcAft>
                <a:spcPts val="0"/>
              </a:spcAft>
              <a:buNone/>
            </a:pPr>
            <a:r>
              <a:rPr lang="en-US" sz="1700" dirty="0">
                <a:latin typeface="Calibri Light" panose="020F0302020204030204" pitchFamily="34" charset="0"/>
                <a:cs typeface="Calibri Light" panose="020F0302020204030204" pitchFamily="34" charset="0"/>
              </a:rPr>
              <a:t>Based on information from  North Dakota State College of Science.</a:t>
            </a:r>
            <a:endParaRPr lang="en-US" sz="1700" dirty="0">
              <a:effectLst/>
              <a:latin typeface="Calibri Light" panose="020F0302020204030204" pitchFamily="34" charset="0"/>
              <a:cs typeface="Calibri Light" panose="020F0302020204030204" pitchFamily="34" charset="0"/>
            </a:endParaRPr>
          </a:p>
          <a:p>
            <a:pPr marL="0" indent="0">
              <a:buNone/>
            </a:pPr>
            <a:endParaRPr lang="en-US" dirty="0"/>
          </a:p>
        </p:txBody>
      </p:sp>
      <p:sp>
        <p:nvSpPr>
          <p:cNvPr id="7" name="Slide Number Placeholder 6">
            <a:extLst>
              <a:ext uri="{FF2B5EF4-FFF2-40B4-BE49-F238E27FC236}">
                <a16:creationId xmlns:a16="http://schemas.microsoft.com/office/drawing/2014/main" id="{24F6AB21-F5CD-4F74-8147-77B7979D5F09}"/>
              </a:ext>
            </a:extLst>
          </p:cNvPr>
          <p:cNvSpPr>
            <a:spLocks noGrp="1"/>
          </p:cNvSpPr>
          <p:nvPr>
            <p:ph type="sldNum" sz="quarter" idx="12"/>
          </p:nvPr>
        </p:nvSpPr>
        <p:spPr>
          <a:xfrm>
            <a:off x="10558300" y="6423914"/>
            <a:ext cx="1052510" cy="365125"/>
          </a:xfrm>
        </p:spPr>
        <p:txBody>
          <a:bodyPr anchor="ctr">
            <a:normAutofit/>
          </a:bodyPr>
          <a:lstStyle/>
          <a:p>
            <a:pPr>
              <a:spcAft>
                <a:spcPts val="600"/>
              </a:spcAft>
            </a:pPr>
            <a:fld id="{3A98EE3D-8CD1-4C3F-BD1C-C98C9596463C}" type="slidenum">
              <a:rPr lang="en-US" smtClean="0"/>
              <a:pPr>
                <a:spcAft>
                  <a:spcPts val="600"/>
                </a:spcAft>
              </a:pPr>
              <a:t>8</a:t>
            </a:fld>
            <a:endParaRPr lang="en-US"/>
          </a:p>
        </p:txBody>
      </p:sp>
      <p:sp>
        <p:nvSpPr>
          <p:cNvPr id="4" name="Content Placeholder 3">
            <a:extLst>
              <a:ext uri="{FF2B5EF4-FFF2-40B4-BE49-F238E27FC236}">
                <a16:creationId xmlns:a16="http://schemas.microsoft.com/office/drawing/2014/main" id="{722E14C9-C41A-4734-9753-EBE09C3FD712}"/>
              </a:ext>
            </a:extLst>
          </p:cNvPr>
          <p:cNvSpPr>
            <a:spLocks noGrp="1"/>
          </p:cNvSpPr>
          <p:nvPr>
            <p:ph sz="quarter" idx="4"/>
          </p:nvPr>
        </p:nvSpPr>
        <p:spPr/>
        <p:txBody>
          <a:bodyPr/>
          <a:lstStyle/>
          <a:p>
            <a:endParaRPr lang="en-US"/>
          </a:p>
        </p:txBody>
      </p:sp>
      <p:pic>
        <p:nvPicPr>
          <p:cNvPr id="12" name="Picture Placeholder 7">
            <a:extLst>
              <a:ext uri="{FF2B5EF4-FFF2-40B4-BE49-F238E27FC236}">
                <a16:creationId xmlns:a16="http://schemas.microsoft.com/office/drawing/2014/main" id="{46659836-DFFC-48EA-A369-02827362F2D9}"/>
              </a:ext>
            </a:extLst>
          </p:cNvPr>
          <p:cNvPicPr>
            <a:picLocks noChangeAspect="1"/>
          </p:cNvPicPr>
          <p:nvPr/>
        </p:nvPicPr>
        <p:blipFill rotWithShape="1">
          <a:blip r:embed="rId3"/>
          <a:srcRect l="20002" t="26544" r="21753" b="24102"/>
          <a:stretch/>
        </p:blipFill>
        <p:spPr>
          <a:xfrm>
            <a:off x="4210728" y="1917289"/>
            <a:ext cx="3603626" cy="4577456"/>
          </a:xfrm>
          <a:prstGeom prst="rect">
            <a:avLst/>
          </a:prstGeom>
        </p:spPr>
      </p:pic>
    </p:spTree>
    <p:extLst>
      <p:ext uri="{BB962C8B-B14F-4D97-AF65-F5344CB8AC3E}">
        <p14:creationId xmlns:p14="http://schemas.microsoft.com/office/powerpoint/2010/main" val="1465276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D698ED4-4ABC-424D-8156-D016B7296627}"/>
              </a:ext>
            </a:extLst>
          </p:cNvPr>
          <p:cNvSpPr txBox="1">
            <a:spLocks/>
          </p:cNvSpPr>
          <p:nvPr/>
        </p:nvSpPr>
        <p:spPr>
          <a:xfrm>
            <a:off x="674524" y="499691"/>
            <a:ext cx="3218517" cy="1722419"/>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sz="3600" b="0" kern="1200" cap="none" dirty="0">
                <a:solidFill>
                  <a:srgbClr val="FFFFFF"/>
                </a:solidFill>
                <a:latin typeface="Calibri" panose="020F0502020204030204" pitchFamily="34" charset="0"/>
                <a:cs typeface="Calibri" panose="020F0502020204030204" pitchFamily="34" charset="0"/>
              </a:rPr>
              <a:t>Employment</a:t>
            </a:r>
          </a:p>
        </p:txBody>
      </p:sp>
      <p:pic>
        <p:nvPicPr>
          <p:cNvPr id="6" name="Picture 5">
            <a:extLst>
              <a:ext uri="{FF2B5EF4-FFF2-40B4-BE49-F238E27FC236}">
                <a16:creationId xmlns:a16="http://schemas.microsoft.com/office/drawing/2014/main" id="{7083D1CE-4CDA-4BEB-80A8-2FCADD27439E}"/>
              </a:ext>
            </a:extLst>
          </p:cNvPr>
          <p:cNvPicPr>
            <a:picLocks noChangeAspect="1"/>
          </p:cNvPicPr>
          <p:nvPr/>
        </p:nvPicPr>
        <p:blipFill rotWithShape="1">
          <a:blip r:embed="rId3"/>
          <a:srcRect l="8342" t="2618" r="2166" b="14048"/>
          <a:stretch/>
        </p:blipFill>
        <p:spPr>
          <a:xfrm>
            <a:off x="4653021" y="968902"/>
            <a:ext cx="6771122" cy="5406709"/>
          </a:xfrm>
          <a:prstGeom prst="rect">
            <a:avLst/>
          </a:prstGeom>
          <a:noFill/>
        </p:spPr>
      </p:pic>
      <p:sp>
        <p:nvSpPr>
          <p:cNvPr id="12" name="Text Placeholder 3">
            <a:extLst>
              <a:ext uri="{FF2B5EF4-FFF2-40B4-BE49-F238E27FC236}">
                <a16:creationId xmlns:a16="http://schemas.microsoft.com/office/drawing/2014/main" id="{4F0F18F4-9D8F-A09F-110F-065104A78704}"/>
              </a:ext>
            </a:extLst>
          </p:cNvPr>
          <p:cNvSpPr>
            <a:spLocks noGrp="1"/>
          </p:cNvSpPr>
          <p:nvPr>
            <p:ph type="body" sz="half" idx="2"/>
          </p:nvPr>
        </p:nvSpPr>
        <p:spPr>
          <a:xfrm>
            <a:off x="767857" y="2436604"/>
            <a:ext cx="3031852" cy="3001392"/>
          </a:xfrm>
        </p:spPr>
        <p:txBody>
          <a:bodyPr>
            <a:normAutofit/>
          </a:bodyPr>
          <a:lstStyle/>
          <a:p>
            <a:r>
              <a:rPr lang="en-US" sz="2400" b="0" i="0" dirty="0">
                <a:solidFill>
                  <a:schemeClr val="bg1"/>
                </a:solidFill>
                <a:effectLst/>
                <a:latin typeface="Calibri Light" panose="020F0302020204030204" pitchFamily="34" charset="0"/>
                <a:cs typeface="Calibri Light" panose="020F0302020204030204" pitchFamily="34" charset="0"/>
              </a:rPr>
              <a:t>Employment of dental assistants is projected to grow 8% from 2021 to 2031, faster than the average for all occupations.</a:t>
            </a:r>
            <a:endParaRPr lang="en-US" sz="2400" dirty="0">
              <a:solidFill>
                <a:schemeClr val="bg1"/>
              </a:solidFill>
              <a:latin typeface="Calibri Light" panose="020F0302020204030204" pitchFamily="34" charset="0"/>
              <a:cs typeface="Calibri Light" panose="020F0302020204030204" pitchFamily="34" charset="0"/>
            </a:endParaRPr>
          </a:p>
        </p:txBody>
      </p:sp>
      <p:sp>
        <p:nvSpPr>
          <p:cNvPr id="4" name="Slide Number Placeholder 3">
            <a:extLst>
              <a:ext uri="{FF2B5EF4-FFF2-40B4-BE49-F238E27FC236}">
                <a16:creationId xmlns:a16="http://schemas.microsoft.com/office/drawing/2014/main" id="{2A5E68BC-EE17-450B-A8A3-300992CC76DE}"/>
              </a:ext>
            </a:extLst>
          </p:cNvPr>
          <p:cNvSpPr>
            <a:spLocks noGrp="1"/>
          </p:cNvSpPr>
          <p:nvPr>
            <p:ph type="sldNum" sz="quarter" idx="12"/>
          </p:nvPr>
        </p:nvSpPr>
        <p:spPr>
          <a:xfrm>
            <a:off x="10558300" y="6456916"/>
            <a:ext cx="1052510" cy="365125"/>
          </a:xfrm>
        </p:spPr>
        <p:txBody>
          <a:bodyPr vert="horz" lIns="91440" tIns="45720" rIns="91440" bIns="45720" rtlCol="0" anchor="ctr">
            <a:normAutofit/>
          </a:bodyPr>
          <a:lstStyle/>
          <a:p>
            <a:pPr>
              <a:spcAft>
                <a:spcPts val="600"/>
              </a:spcAft>
            </a:pPr>
            <a:fld id="{3A98EE3D-8CD1-4C3F-BD1C-C98C9596463C}" type="slidenum">
              <a:rPr lang="en-US" smtClean="0"/>
              <a:pPr>
                <a:spcAft>
                  <a:spcPts val="600"/>
                </a:spcAft>
              </a:pPr>
              <a:t>9</a:t>
            </a:fld>
            <a:endParaRPr lang="en-US"/>
          </a:p>
        </p:txBody>
      </p:sp>
    </p:spTree>
    <p:extLst>
      <p:ext uri="{BB962C8B-B14F-4D97-AF65-F5344CB8AC3E}">
        <p14:creationId xmlns:p14="http://schemas.microsoft.com/office/powerpoint/2010/main" val="3922341179"/>
      </p:ext>
    </p:extLst>
  </p:cSld>
  <p:clrMapOvr>
    <a:masterClrMapping/>
  </p:clrMapOvr>
</p:sld>
</file>

<file path=ppt/theme/theme1.xml><?xml version="1.0" encoding="utf-8"?>
<a:theme xmlns:a="http://schemas.openxmlformats.org/drawingml/2006/main" name="DividendVTI">
  <a:themeElements>
    <a:clrScheme name="Custom 10">
      <a:dk1>
        <a:sysClr val="windowText" lastClr="000000"/>
      </a:dk1>
      <a:lt1>
        <a:sysClr val="window" lastClr="FFFFFF"/>
      </a:lt1>
      <a:dk2>
        <a:srgbClr val="3D3D3D"/>
      </a:dk2>
      <a:lt2>
        <a:srgbClr val="EBEBEB"/>
      </a:lt2>
      <a:accent1>
        <a:srgbClr val="ED8428"/>
      </a:accent1>
      <a:accent2>
        <a:srgbClr val="E6C46D"/>
      </a:accent2>
      <a:accent3>
        <a:srgbClr val="465359"/>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_Win32_JB_SL_v2.potx" id="{1C1B9226-0BCF-4F11-8C9C-4780CC1ABB3B}" vid="{6B91BC45-CF1E-4756-9009-7BE00F9B25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333985-6DEC-4BB6-B360-FFFEFA02249A}">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2.xml><?xml version="1.0" encoding="utf-8"?>
<ds:datastoreItem xmlns:ds="http://schemas.openxmlformats.org/officeDocument/2006/customXml" ds:itemID="{54608ECE-840A-4514-AD05-0950FC5D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70C9DA-ADC8-49D9-B223-6D54C6FB7BE0}">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1682</TotalTime>
  <Words>1551</Words>
  <Application>Microsoft Macintosh PowerPoint</Application>
  <PresentationFormat>Widescreen</PresentationFormat>
  <Paragraphs>206</Paragraphs>
  <Slides>14</Slides>
  <Notes>14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Gill Sans MT</vt:lpstr>
      <vt:lpstr>Lato</vt:lpstr>
      <vt:lpstr>OpenSans</vt:lpstr>
      <vt:lpstr>Roboto</vt:lpstr>
      <vt:lpstr>Segoe UI Light</vt:lpstr>
      <vt:lpstr>Tahoma</vt:lpstr>
      <vt:lpstr>Wingdings 2</vt:lpstr>
      <vt:lpstr>DividendVTI</vt:lpstr>
      <vt:lpstr>Find a Career in Dental Assisting</vt:lpstr>
      <vt:lpstr>What is a Dental Assistant?</vt:lpstr>
      <vt:lpstr>The Many Dental Fields</vt:lpstr>
      <vt:lpstr>Is dental assisting right for me?</vt:lpstr>
      <vt:lpstr>How are they different? </vt:lpstr>
      <vt:lpstr>Timeline To Be a Dental Assistant </vt:lpstr>
      <vt:lpstr>PowerPoint Presentation</vt:lpstr>
      <vt:lpstr>PowerPoint Presentation</vt:lpstr>
      <vt:lpstr>PowerPoint Presentation</vt:lpstr>
      <vt:lpstr>PowerPoint Presentation</vt:lpstr>
      <vt:lpstr>North Dakota Employment and Salary </vt:lpstr>
      <vt:lpstr>School Choices  List of some in near North Dakota</vt:lpstr>
      <vt:lpstr>My Story:   Why I Chose Dental Assisting </vt:lpstr>
      <vt:lpstr>Activity</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a Career in Dental Assisting</dc:title>
  <dc:subject/>
  <dc:creator/>
  <cp:keywords/>
  <dc:description/>
  <cp:lastModifiedBy>Lang, Jennifer</cp:lastModifiedBy>
  <cp:revision>36</cp:revision>
  <dcterms:created xsi:type="dcterms:W3CDTF">2022-11-30T16:43:40Z</dcterms:created>
  <dcterms:modified xsi:type="dcterms:W3CDTF">2024-08-09T20:32:32Z</dcterms:modified>
  <cp:category/>
</cp:coreProperties>
</file>