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1"/>
  </p:notesMasterIdLst>
  <p:sldIdLst>
    <p:sldId id="256" r:id="rId5"/>
    <p:sldId id="266" r:id="rId6"/>
    <p:sldId id="305" r:id="rId7"/>
    <p:sldId id="287" r:id="rId8"/>
    <p:sldId id="288" r:id="rId9"/>
    <p:sldId id="278" r:id="rId10"/>
    <p:sldId id="276" r:id="rId11"/>
    <p:sldId id="267" r:id="rId12"/>
    <p:sldId id="302" r:id="rId13"/>
    <p:sldId id="292" r:id="rId14"/>
    <p:sldId id="303" r:id="rId15"/>
    <p:sldId id="304" r:id="rId16"/>
    <p:sldId id="295" r:id="rId17"/>
    <p:sldId id="300" r:id="rId18"/>
    <p:sldId id="269"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oeder, Shawnda" initials="SS" lastIdx="7" clrIdx="0">
    <p:extLst>
      <p:ext uri="{19B8F6BF-5375-455C-9EA6-DF929625EA0E}">
        <p15:presenceInfo xmlns:p15="http://schemas.microsoft.com/office/powerpoint/2012/main" userId="S::shawnda.schroeder@ndus.edu::88d7a86b-54ef-4734-8a7f-160106be650d" providerId="AD"/>
      </p:ext>
    </p:extLst>
  </p:cmAuthor>
  <p:cmAuthor id="2" name="Bopp, Vanessa K." initials="BVK" lastIdx="2" clrIdx="1">
    <p:extLst>
      <p:ext uri="{19B8F6BF-5375-455C-9EA6-DF929625EA0E}">
        <p15:presenceInfo xmlns:p15="http://schemas.microsoft.com/office/powerpoint/2012/main" userId="S::vbopp@nd.gov::bb14d683-c254-4b39-b970-0a0d7d58dc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1" autoAdjust="0"/>
  </p:normalViewPr>
  <p:slideViewPr>
    <p:cSldViewPr snapToGrid="0" showGuides="1">
      <p:cViewPr varScale="1">
        <p:scale>
          <a:sx n="91" d="100"/>
          <a:sy n="91" d="100"/>
        </p:scale>
        <p:origin x="1896" y="17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9" d="100"/>
          <a:sy n="109" d="100"/>
        </p:scale>
        <p:origin x="33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n-US"/>
        </a:p>
      </dgm:t>
    </dgm:pt>
    <dgm:pt modelId="{349299C9-846E-4827-813A-349CCCE20782}">
      <dgm:prSet phldrT="[Text]"/>
      <dgm:spPr>
        <a:solidFill>
          <a:schemeClr val="accent1"/>
        </a:solidFill>
      </dgm:spPr>
      <dgm:t>
        <a:bodyPr/>
        <a:lstStyle/>
        <a:p>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phldr="0"/>
      <dgm:spPr/>
      <dgm:t>
        <a:bodyPr/>
        <a:lstStyle/>
        <a:p>
          <a:r>
            <a:rPr lang="en-US" b="0" dirty="0"/>
            <a:t>Four-year college degree</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phldr="0"/>
      <dgm:spPr/>
      <dgm:t>
        <a:bodyPr/>
        <a:lstStyle/>
        <a:p>
          <a:r>
            <a:rPr lang="en-US" b="0" dirty="0"/>
            <a:t>Take the Dental Admissions Test (DAT)</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74045C00-D6AB-40F4-A0EC-3849807FC88D}">
      <dgm:prSet phldrT="[Text]"/>
      <dgm:spPr/>
      <dgm:t>
        <a:bodyPr/>
        <a:lstStyle/>
        <a:p>
          <a:r>
            <a:rPr lang="en-US" b="0" dirty="0"/>
            <a:t>Apply for dental school</a:t>
          </a:r>
        </a:p>
      </dgm:t>
    </dgm:pt>
    <dgm:pt modelId="{A2CB37B5-FB6A-4368-A045-E1C65615D546}" type="parTrans" cxnId="{8EF80596-2994-4771-892F-2C4772D8D458}">
      <dgm:prSet/>
      <dgm:spPr/>
      <dgm:t>
        <a:bodyPr/>
        <a:lstStyle/>
        <a:p>
          <a:endParaRPr lang="en-US"/>
        </a:p>
      </dgm:t>
    </dgm:pt>
    <dgm:pt modelId="{559D8C62-0929-418F-8097-53D2F0DBCF2B}" type="sibTrans" cxnId="{8EF80596-2994-4771-892F-2C4772D8D458}">
      <dgm:prSet/>
      <dgm:spPr/>
      <dgm:t>
        <a:bodyPr/>
        <a:lstStyle/>
        <a:p>
          <a:endParaRPr lang="en-US"/>
        </a:p>
      </dgm:t>
    </dgm:pt>
    <dgm:pt modelId="{02FFBBB1-DBC1-448B-B0B3-D48D66FE7872}">
      <dgm:prSet phldrT="[Text]"/>
      <dgm:spPr/>
      <dgm:t>
        <a:bodyPr/>
        <a:lstStyle/>
        <a:p>
          <a:endParaRPr lang="en-US" dirty="0"/>
        </a:p>
      </dgm:t>
    </dgm:pt>
    <dgm:pt modelId="{98A22385-858C-4F07-A4D6-9A0E8D8E5927}" type="parTrans" cxnId="{56818DCB-8127-41B3-A8FA-9BB3C4AEEF60}">
      <dgm:prSet/>
      <dgm:spPr/>
      <dgm:t>
        <a:bodyPr/>
        <a:lstStyle/>
        <a:p>
          <a:endParaRPr lang="en-US"/>
        </a:p>
      </dgm:t>
    </dgm:pt>
    <dgm:pt modelId="{FC134796-1658-4344-B009-E1D5A472B390}" type="sibTrans" cxnId="{56818DCB-8127-41B3-A8FA-9BB3C4AEEF60}">
      <dgm:prSet/>
      <dgm:spPr/>
      <dgm:t>
        <a:bodyPr/>
        <a:lstStyle/>
        <a:p>
          <a:endParaRPr lang="en-US"/>
        </a:p>
      </dgm:t>
    </dgm:pt>
    <dgm:pt modelId="{185715AF-C7AC-49BC-808F-832AF009BC16}">
      <dgm:prSet phldrT="[Text]"/>
      <dgm:spPr/>
      <dgm:t>
        <a:bodyPr/>
        <a:lstStyle/>
        <a:p>
          <a:endParaRPr lang="en-US" dirty="0"/>
        </a:p>
      </dgm:t>
    </dgm:pt>
    <dgm:pt modelId="{9E11DB47-DD4B-437F-B986-74C561DC4972}" type="parTrans" cxnId="{0F607307-CADE-4580-ACA9-6C59B0A40BF6}">
      <dgm:prSet/>
      <dgm:spPr/>
      <dgm:t>
        <a:bodyPr/>
        <a:lstStyle/>
        <a:p>
          <a:endParaRPr lang="en-US"/>
        </a:p>
      </dgm:t>
    </dgm:pt>
    <dgm:pt modelId="{929CFB55-1C99-4F60-AA4A-3F3C0CC2D9C5}" type="sibTrans" cxnId="{0F607307-CADE-4580-ACA9-6C59B0A40BF6}">
      <dgm:prSet/>
      <dgm:spPr/>
      <dgm:t>
        <a:bodyPr/>
        <a:lstStyle/>
        <a:p>
          <a:endParaRPr lang="en-US"/>
        </a:p>
      </dgm:t>
    </dgm:pt>
    <dgm:pt modelId="{AACEAFD5-63CF-4AFC-B46F-BE086C5D447C}">
      <dgm:prSet phldrT="[Text]"/>
      <dgm:spPr>
        <a:solidFill>
          <a:schemeClr val="accent1"/>
        </a:solidFill>
      </dgm:spPr>
      <dgm:t>
        <a:bodyPr/>
        <a:lstStyle/>
        <a:p>
          <a:r>
            <a:rPr lang="en-US" b="0" dirty="0"/>
            <a:t>High school diploma and college entrance exams</a:t>
          </a:r>
        </a:p>
      </dgm:t>
    </dgm:pt>
    <dgm:pt modelId="{7A8D4B4D-06E9-4958-810D-A6226B6AC588}" type="sibTrans" cxnId="{AE101ABC-7EA3-4444-A576-8AB15A371C84}">
      <dgm:prSet/>
      <dgm:spPr/>
      <dgm:t>
        <a:bodyPr/>
        <a:lstStyle/>
        <a:p>
          <a:endParaRPr lang="en-US"/>
        </a:p>
      </dgm:t>
    </dgm:pt>
    <dgm:pt modelId="{7A0BD8EC-BB4A-4912-A54E-6F39B681264E}" type="parTrans" cxnId="{AE101ABC-7EA3-4444-A576-8AB15A371C84}">
      <dgm:prSet/>
      <dgm:spPr/>
      <dgm:t>
        <a:bodyPr/>
        <a:lstStyle/>
        <a:p>
          <a:endParaRPr lang="en-US"/>
        </a:p>
      </dgm:t>
    </dgm:pt>
    <dgm:pt modelId="{23A33862-4085-4A09-A14A-75AEDD37E72B}">
      <dgm:prSet phldrT="[Text]"/>
      <dgm:spPr/>
      <dgm:t>
        <a:bodyPr/>
        <a:lstStyle/>
        <a:p>
          <a:r>
            <a:rPr lang="en-US" b="0" dirty="0"/>
            <a:t>Interviews and admission applications</a:t>
          </a:r>
        </a:p>
      </dgm:t>
    </dgm:pt>
    <dgm:pt modelId="{2DC7D52A-6B36-4926-8DB7-F6C46779CA12}" type="sibTrans" cxnId="{A6BD7522-AA01-4096-98F0-44139441042F}">
      <dgm:prSet/>
      <dgm:spPr/>
      <dgm:t>
        <a:bodyPr/>
        <a:lstStyle/>
        <a:p>
          <a:endParaRPr lang="en-US"/>
        </a:p>
      </dgm:t>
    </dgm:pt>
    <dgm:pt modelId="{A87FE2E2-B4D6-47F3-83D4-856209CC555E}" type="parTrans" cxnId="{A6BD7522-AA01-4096-98F0-44139441042F}">
      <dgm:prSet/>
      <dgm:spPr/>
      <dgm:t>
        <a:bodyPr/>
        <a:lstStyle/>
        <a:p>
          <a:endParaRPr lang="en-US"/>
        </a:p>
      </dgm:t>
    </dgm:pt>
    <dgm:pt modelId="{F7184ACF-945F-4746-9DD7-A9FAFF8C2483}">
      <dgm:prSet/>
      <dgm:spPr/>
      <dgm:t>
        <a:bodyPr/>
        <a:lstStyle/>
        <a:p>
          <a:pPr algn="l"/>
          <a:r>
            <a:rPr lang="en-US" dirty="0"/>
            <a:t>Dental School Completed</a:t>
          </a:r>
        </a:p>
        <a:p>
          <a:pPr algn="l"/>
          <a:r>
            <a:rPr lang="en-US" dirty="0"/>
            <a:t>Roughly 4 years </a:t>
          </a:r>
        </a:p>
        <a:p>
          <a:pPr algn="l"/>
          <a:endParaRPr lang="en-US" dirty="0"/>
        </a:p>
        <a:p>
          <a:pPr algn="l"/>
          <a:endParaRPr lang="en-US" dirty="0"/>
        </a:p>
      </dgm:t>
    </dgm:pt>
    <dgm:pt modelId="{6C74EA4C-DAB2-4AC9-9440-2EA3CAC3476C}" type="parTrans" cxnId="{0B229D56-6E91-4462-B17C-3C326EC920B3}">
      <dgm:prSet/>
      <dgm:spPr/>
      <dgm:t>
        <a:bodyPr/>
        <a:lstStyle/>
        <a:p>
          <a:endParaRPr lang="en-US"/>
        </a:p>
      </dgm:t>
    </dgm:pt>
    <dgm:pt modelId="{B1F21CC1-722A-47AA-A420-48707F284F46}" type="sibTrans" cxnId="{0B229D56-6E91-4462-B17C-3C326EC920B3}">
      <dgm:prSet/>
      <dgm:spPr/>
      <dgm:t>
        <a:bodyPr/>
        <a:lstStyle/>
        <a:p>
          <a:endParaRPr lang="en-US"/>
        </a:p>
      </dgm:t>
    </dgm:pt>
    <dgm:pt modelId="{2A42563F-B93D-4FB2-9915-71780D5A520E}" type="pres">
      <dgm:prSet presAssocID="{55C0B14E-AEA6-48D3-A387-ED4A3A3BF840}" presName="Name0" presStyleCnt="0">
        <dgm:presLayoutVars>
          <dgm:dir/>
          <dgm:resizeHandles val="exact"/>
        </dgm:presLayoutVars>
      </dgm:prSet>
      <dgm:spPr/>
    </dgm:pt>
    <dgm:pt modelId="{B1EBB28C-8A33-4EDA-B8D5-FAA9292C86D9}" type="pres">
      <dgm:prSet presAssocID="{55C0B14E-AEA6-48D3-A387-ED4A3A3BF840}" presName="fgShape" presStyleLbl="fgShp" presStyleIdx="0" presStyleCnt="1" custScaleY="180328" custLinFactNeighborX="309" custLinFactNeighborY="-47746"/>
      <dgm:spPr>
        <a:prstGeom prst="rightArrow">
          <a:avLst/>
        </a:prstGeom>
      </dgm:spPr>
    </dgm:pt>
    <dgm:pt modelId="{14F6C7B9-8C94-4D4D-94B5-7802F21522D3}" type="pres">
      <dgm:prSet presAssocID="{55C0B14E-AEA6-48D3-A387-ED4A3A3BF840}" presName="linComp" presStyleCnt="0"/>
      <dgm:spPr/>
    </dgm:pt>
    <dgm:pt modelId="{AAD7B4D4-8DCA-4318-B032-7E23DECB5588}" type="pres">
      <dgm:prSet presAssocID="{AACEAFD5-63CF-4AFC-B46F-BE086C5D447C}" presName="compNode" presStyleCnt="0"/>
      <dgm:spPr/>
    </dgm:pt>
    <dgm:pt modelId="{41E2FEF5-C489-492F-AA2A-FAA4AA5F7077}" type="pres">
      <dgm:prSet presAssocID="{AACEAFD5-63CF-4AFC-B46F-BE086C5D447C}" presName="bkgdShape" presStyleLbl="node1" presStyleIdx="0" presStyleCnt="6"/>
      <dgm:spPr/>
    </dgm:pt>
    <dgm:pt modelId="{85E331E2-6134-4665-AEF4-AA81E2A8B2DC}" type="pres">
      <dgm:prSet presAssocID="{AACEAFD5-63CF-4AFC-B46F-BE086C5D447C}" presName="nodeTx" presStyleLbl="node1" presStyleIdx="0" presStyleCnt="6">
        <dgm:presLayoutVars>
          <dgm:bulletEnabled val="1"/>
        </dgm:presLayoutVars>
      </dgm:prSet>
      <dgm:spPr/>
    </dgm:pt>
    <dgm:pt modelId="{B1EEF760-99D0-4C0E-997C-CF03C0B72E28}" type="pres">
      <dgm:prSet presAssocID="{AACEAFD5-63CF-4AFC-B46F-BE086C5D447C}" presName="invisiNode" presStyleLbl="node1" presStyleIdx="0" presStyleCnt="6"/>
      <dgm:spPr/>
    </dgm:pt>
    <dgm:pt modelId="{927391A2-7FE1-42FE-9F27-623BFC63CD3E}" type="pres">
      <dgm:prSet presAssocID="{AACEAFD5-63CF-4AFC-B46F-BE086C5D447C}" presName="imagNode"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a:ext>
            </a:extLst>
          </a:blip>
          <a:srcRect/>
          <a:stretch>
            <a:fillRect t="-7000" b="-7000"/>
          </a:stretch>
        </a:blipFill>
      </dgm:spPr>
      <dgm:extLst>
        <a:ext uri="{E40237B7-FDA0-4F09-8148-C483321AD2D9}">
          <dgm14:cNvPr xmlns:dgm14="http://schemas.microsoft.com/office/drawing/2010/diagram" id="0" name="" descr="Backpack with solid fill"/>
        </a:ext>
      </dgm:extLst>
    </dgm:pt>
    <dgm:pt modelId="{489A0866-14EF-4137-9C43-01407E6D5021}" type="pres">
      <dgm:prSet presAssocID="{7A8D4B4D-06E9-4958-810D-A6226B6AC588}" presName="sibTrans" presStyleLbl="sibTrans2D1" presStyleIdx="0" presStyleCnt="0"/>
      <dgm:spPr/>
    </dgm:pt>
    <dgm:pt modelId="{FC3455A0-66D5-4039-94DE-4D4C95F2021E}" type="pres">
      <dgm:prSet presAssocID="{D07AD3FD-84FF-467E-9693-752776549C61}" presName="compNode" presStyleCnt="0"/>
      <dgm:spPr/>
    </dgm:pt>
    <dgm:pt modelId="{A189CC05-9073-4C4D-8DB2-882561DC3310}" type="pres">
      <dgm:prSet presAssocID="{D07AD3FD-84FF-467E-9693-752776549C61}" presName="bkgdShape" presStyleLbl="node1" presStyleIdx="1" presStyleCnt="6"/>
      <dgm:spPr/>
    </dgm:pt>
    <dgm:pt modelId="{5D9F26B9-8730-4B0A-8FD5-A9E9EDFC48F7}" type="pres">
      <dgm:prSet presAssocID="{D07AD3FD-84FF-467E-9693-752776549C61}" presName="nodeTx" presStyleLbl="node1" presStyleIdx="1" presStyleCnt="6">
        <dgm:presLayoutVars>
          <dgm:bulletEnabled val="1"/>
        </dgm:presLayoutVars>
      </dgm:prSet>
      <dgm:spPr/>
    </dgm:pt>
    <dgm:pt modelId="{541FABE7-E315-4F3C-8963-28070EDE2D2E}" type="pres">
      <dgm:prSet presAssocID="{D07AD3FD-84FF-467E-9693-752776549C61}" presName="invisiNode" presStyleLbl="node1" presStyleIdx="1" presStyleCnt="6"/>
      <dgm:spPr/>
    </dgm:pt>
    <dgm:pt modelId="{C8B3B4CB-CD0F-4FF4-BD34-DF31D1DC6E4F}" type="pres">
      <dgm:prSet presAssocID="{D07AD3FD-84FF-467E-9693-752776549C61}" presName="imagNode" presStyleLbl="fgImgPlace1" presStyleIdx="1" presStyleCnt="6"/>
      <dgm:spPr>
        <a:blipFill rotWithShape="1">
          <a:blip xmlns:r="http://schemas.openxmlformats.org/officeDocument/2006/relationships" r:embed="rId2"/>
          <a:srcRect/>
          <a:stretch>
            <a:fillRect/>
          </a:stretch>
        </a:blipFill>
      </dgm:spPr>
    </dgm:pt>
    <dgm:pt modelId="{6BC5E89D-3929-4D31-96B2-BD7DC6CE0C00}" type="pres">
      <dgm:prSet presAssocID="{A8C9B7A9-BC2A-4753-B7F0-F2E361D95520}" presName="sibTrans" presStyleLbl="sibTrans2D1" presStyleIdx="0" presStyleCnt="0"/>
      <dgm:spPr/>
    </dgm:pt>
    <dgm:pt modelId="{0D61FB4B-9C02-4BF6-8DA8-EFFABD839586}" type="pres">
      <dgm:prSet presAssocID="{D71FC021-6A65-44D1-95B9-0E6C89079866}" presName="compNode" presStyleCnt="0"/>
      <dgm:spPr/>
    </dgm:pt>
    <dgm:pt modelId="{606A2B14-9801-4B0F-A2AD-7230E3383750}" type="pres">
      <dgm:prSet presAssocID="{D71FC021-6A65-44D1-95B9-0E6C89079866}" presName="bkgdShape" presStyleLbl="node1" presStyleIdx="2" presStyleCnt="6"/>
      <dgm:spPr/>
    </dgm:pt>
    <dgm:pt modelId="{A8226D95-F9CA-4DCF-B19C-A8AF4CA682F7}" type="pres">
      <dgm:prSet presAssocID="{D71FC021-6A65-44D1-95B9-0E6C89079866}" presName="nodeTx" presStyleLbl="node1" presStyleIdx="2" presStyleCnt="6">
        <dgm:presLayoutVars>
          <dgm:bulletEnabled val="1"/>
        </dgm:presLayoutVars>
      </dgm:prSet>
      <dgm:spPr/>
    </dgm:pt>
    <dgm:pt modelId="{94790287-523D-4D28-B0AF-B900C6F3D638}" type="pres">
      <dgm:prSet presAssocID="{D71FC021-6A65-44D1-95B9-0E6C89079866}" presName="invisiNode" presStyleLbl="node1" presStyleIdx="2" presStyleCnt="6"/>
      <dgm:spPr/>
    </dgm:pt>
    <dgm:pt modelId="{1EEFAD19-A112-4DEA-BE11-84C5C4C0C79C}" type="pres">
      <dgm:prSet presAssocID="{D71FC021-6A65-44D1-95B9-0E6C89079866}" presName="imagNode" presStyleLbl="fgImgPlace1" presStyleIdx="2" presStyleCnt="6"/>
      <dgm:spPr>
        <a:blipFill rotWithShape="1">
          <a:blip xmlns:r="http://schemas.openxmlformats.org/officeDocument/2006/relationships" r:embed="rId3">
            <a:extLst>
              <a:ext uri="{28A0092B-C50C-407E-A947-70E740481C1C}">
                <a14:useLocalDpi xmlns:a14="http://schemas.microsoft.com/office/drawing/2010/main"/>
              </a:ext>
            </a:extLst>
          </a:blip>
          <a:srcRect/>
          <a:stretch>
            <a:fillRect t="-2000" b="-2000"/>
          </a:stretch>
        </a:blipFill>
      </dgm:spPr>
      <dgm:extLst>
        <a:ext uri="{E40237B7-FDA0-4F09-8148-C483321AD2D9}">
          <dgm14:cNvPr xmlns:dgm14="http://schemas.microsoft.com/office/drawing/2010/diagram" id="0" name="" descr="Pencil with solid fill"/>
        </a:ext>
      </dgm:extLst>
    </dgm:pt>
    <dgm:pt modelId="{B2E080E9-0FBC-4FB5-95EB-AB0C14A922F5}" type="pres">
      <dgm:prSet presAssocID="{9B090D9D-470E-46E2-AABB-0368A52481AA}" presName="sibTrans" presStyleLbl="sibTrans2D1" presStyleIdx="0" presStyleCnt="0"/>
      <dgm:spPr/>
    </dgm:pt>
    <dgm:pt modelId="{DB14426B-631D-4EDB-AE13-44E4E7242C8F}" type="pres">
      <dgm:prSet presAssocID="{74045C00-D6AB-40F4-A0EC-3849807FC88D}" presName="compNode" presStyleCnt="0"/>
      <dgm:spPr/>
    </dgm:pt>
    <dgm:pt modelId="{09BE97E6-9F74-4B35-9BAD-F60E0881C178}" type="pres">
      <dgm:prSet presAssocID="{74045C00-D6AB-40F4-A0EC-3849807FC88D}" presName="bkgdShape" presStyleLbl="node1" presStyleIdx="3" presStyleCnt="6"/>
      <dgm:spPr/>
    </dgm:pt>
    <dgm:pt modelId="{D28D87AB-B458-4EA6-A2FD-6A31429F952F}" type="pres">
      <dgm:prSet presAssocID="{74045C00-D6AB-40F4-A0EC-3849807FC88D}" presName="nodeTx" presStyleLbl="node1" presStyleIdx="3" presStyleCnt="6">
        <dgm:presLayoutVars>
          <dgm:bulletEnabled val="1"/>
        </dgm:presLayoutVars>
      </dgm:prSet>
      <dgm:spPr/>
    </dgm:pt>
    <dgm:pt modelId="{6F211F98-A247-4896-8DDB-DB47D91290E8}" type="pres">
      <dgm:prSet presAssocID="{74045C00-D6AB-40F4-A0EC-3849807FC88D}" presName="invisiNode" presStyleLbl="node1" presStyleIdx="3" presStyleCnt="6"/>
      <dgm:spPr/>
    </dgm:pt>
    <dgm:pt modelId="{75C1DD1F-7A3E-44C3-BD07-EBE36D890C7B}" type="pres">
      <dgm:prSet presAssocID="{74045C00-D6AB-40F4-A0EC-3849807FC88D}" presName="imagNode" presStyleLbl="fgImgPlace1" presStyleIdx="3" presStyleCnt="6"/>
      <dgm:spPr>
        <a:blipFill rotWithShape="1">
          <a:blip xmlns:r="http://schemas.openxmlformats.org/officeDocument/2006/relationships" r:embed="rId4">
            <a:extLst>
              <a:ext uri="{28A0092B-C50C-407E-A947-70E740481C1C}">
                <a14:useLocalDpi xmlns:a14="http://schemas.microsoft.com/office/drawing/2010/main"/>
              </a:ext>
            </a:extLst>
          </a:blip>
          <a:srcRect/>
          <a:stretch>
            <a:fillRect t="-2000" b="-2000"/>
          </a:stretch>
        </a:blipFill>
      </dgm:spPr>
      <dgm:extLst>
        <a:ext uri="{E40237B7-FDA0-4F09-8148-C483321AD2D9}">
          <dgm14:cNvPr xmlns:dgm14="http://schemas.microsoft.com/office/drawing/2010/diagram" id="0" name="" descr="Document with solid fill"/>
        </a:ext>
      </dgm:extLst>
    </dgm:pt>
    <dgm:pt modelId="{5AF9D9AD-2CE8-4CEF-8BDD-9A6A9408ECDF}" type="pres">
      <dgm:prSet presAssocID="{559D8C62-0929-418F-8097-53D2F0DBCF2B}" presName="sibTrans" presStyleLbl="sibTrans2D1" presStyleIdx="0" presStyleCnt="0"/>
      <dgm:spPr/>
    </dgm:pt>
    <dgm:pt modelId="{89C178E7-F300-4849-9D82-06209756769F}" type="pres">
      <dgm:prSet presAssocID="{23A33862-4085-4A09-A14A-75AEDD37E72B}" presName="compNode" presStyleCnt="0"/>
      <dgm:spPr/>
    </dgm:pt>
    <dgm:pt modelId="{D54F8B31-C739-4709-B78A-0BDD900DDBE4}" type="pres">
      <dgm:prSet presAssocID="{23A33862-4085-4A09-A14A-75AEDD37E72B}" presName="bkgdShape" presStyleLbl="node1" presStyleIdx="4" presStyleCnt="6"/>
      <dgm:spPr/>
    </dgm:pt>
    <dgm:pt modelId="{3820DE2E-8590-431E-B69F-7E5817A1B950}" type="pres">
      <dgm:prSet presAssocID="{23A33862-4085-4A09-A14A-75AEDD37E72B}" presName="nodeTx" presStyleLbl="node1" presStyleIdx="4" presStyleCnt="6">
        <dgm:presLayoutVars>
          <dgm:bulletEnabled val="1"/>
        </dgm:presLayoutVars>
      </dgm:prSet>
      <dgm:spPr/>
    </dgm:pt>
    <dgm:pt modelId="{6583DA31-4426-4FAA-915E-8FC1CBDF3FE3}" type="pres">
      <dgm:prSet presAssocID="{23A33862-4085-4A09-A14A-75AEDD37E72B}" presName="invisiNode" presStyleLbl="node1" presStyleIdx="4" presStyleCnt="6"/>
      <dgm:spPr/>
    </dgm:pt>
    <dgm:pt modelId="{496E2B50-EA51-4E50-BA3B-0D287B4CE820}" type="pres">
      <dgm:prSet presAssocID="{23A33862-4085-4A09-A14A-75AEDD37E72B}" presName="imagNode" presStyleLbl="fgImgPlace1" presStyleIdx="4" presStyleCnt="6"/>
      <dgm:spPr>
        <a:blipFill rotWithShape="1">
          <a:blip xmlns:r="http://schemas.openxmlformats.org/officeDocument/2006/relationships" r:embed="rId3">
            <a:extLst>
              <a:ext uri="{28A0092B-C50C-407E-A947-70E740481C1C}">
                <a14:useLocalDpi xmlns:a14="http://schemas.microsoft.com/office/drawing/2010/main"/>
              </a:ext>
            </a:extLst>
          </a:blip>
          <a:srcRect/>
          <a:stretch>
            <a:fillRect t="-2000" b="-2000"/>
          </a:stretch>
        </a:blipFill>
      </dgm:spPr>
    </dgm:pt>
    <dgm:pt modelId="{8123A8DC-EF19-49D9-8CB6-6214A10FD7F6}" type="pres">
      <dgm:prSet presAssocID="{2DC7D52A-6B36-4926-8DB7-F6C46779CA12}" presName="sibTrans" presStyleLbl="sibTrans2D1" presStyleIdx="0" presStyleCnt="0"/>
      <dgm:spPr/>
    </dgm:pt>
    <dgm:pt modelId="{44BBA880-D579-4795-BEFD-3C1CEA99DCCE}" type="pres">
      <dgm:prSet presAssocID="{F7184ACF-945F-4746-9DD7-A9FAFF8C2483}" presName="compNode" presStyleCnt="0"/>
      <dgm:spPr/>
    </dgm:pt>
    <dgm:pt modelId="{8879861B-0F99-4744-8EF9-82A64EBFBE94}" type="pres">
      <dgm:prSet presAssocID="{F7184ACF-945F-4746-9DD7-A9FAFF8C2483}" presName="bkgdShape" presStyleLbl="node1" presStyleIdx="5" presStyleCnt="6"/>
      <dgm:spPr/>
    </dgm:pt>
    <dgm:pt modelId="{2F8D8ABE-941C-42B9-B4E3-9328A86E4A45}" type="pres">
      <dgm:prSet presAssocID="{F7184ACF-945F-4746-9DD7-A9FAFF8C2483}" presName="nodeTx" presStyleLbl="node1" presStyleIdx="5" presStyleCnt="6">
        <dgm:presLayoutVars>
          <dgm:bulletEnabled val="1"/>
        </dgm:presLayoutVars>
      </dgm:prSet>
      <dgm:spPr/>
    </dgm:pt>
    <dgm:pt modelId="{8CED5D2C-A346-4687-88BA-309988B486E1}" type="pres">
      <dgm:prSet presAssocID="{F7184ACF-945F-4746-9DD7-A9FAFF8C2483}" presName="invisiNode" presStyleLbl="node1" presStyleIdx="5" presStyleCnt="6"/>
      <dgm:spPr/>
    </dgm:pt>
    <dgm:pt modelId="{AB9956A4-E558-42CD-9FD7-4C716693E6B3}" type="pres">
      <dgm:prSet presAssocID="{F7184ACF-945F-4746-9DD7-A9FAFF8C2483}" presName="imagNode" presStyleLbl="fgImgPlace1" presStyleIdx="5" presStyleCnt="6"/>
      <dgm:spPr>
        <a:blipFill rotWithShape="1">
          <a:blip xmlns:r="http://schemas.openxmlformats.org/officeDocument/2006/relationships" r:embed="rId5"/>
          <a:srcRect/>
          <a:stretch>
            <a:fillRect/>
          </a:stretch>
        </a:blipFill>
      </dgm:spPr>
      <dgm:extLst>
        <a:ext uri="{E40237B7-FDA0-4F09-8148-C483321AD2D9}">
          <dgm14:cNvPr xmlns:dgm14="http://schemas.microsoft.com/office/drawing/2010/diagram" id="0" name="" descr="Tooth with solid fill"/>
        </a:ext>
      </dgm:extLst>
    </dgm:pt>
  </dgm:ptLst>
  <dgm:cxnLst>
    <dgm:cxn modelId="{0F607307-CADE-4580-ACA9-6C59B0A40BF6}" srcId="{23A33862-4085-4A09-A14A-75AEDD37E72B}" destId="{185715AF-C7AC-49BC-808F-832AF009BC16}" srcOrd="0" destOrd="0" parTransId="{9E11DB47-DD4B-437F-B986-74C561DC4972}" sibTransId="{929CFB55-1C99-4F60-AA4A-3F3C0CC2D9C5}"/>
    <dgm:cxn modelId="{F7CCD80D-4549-46B7-93D0-39C5B3758606}" type="presOf" srcId="{55C0B14E-AEA6-48D3-A387-ED4A3A3BF840}" destId="{2A42563F-B93D-4FB2-9915-71780D5A520E}" srcOrd="0" destOrd="0" presId="urn:microsoft.com/office/officeart/2005/8/layout/hList7"/>
    <dgm:cxn modelId="{A6BD7522-AA01-4096-98F0-44139441042F}" srcId="{55C0B14E-AEA6-48D3-A387-ED4A3A3BF840}" destId="{23A33862-4085-4A09-A14A-75AEDD37E72B}" srcOrd="4" destOrd="0" parTransId="{A87FE2E2-B4D6-47F3-83D4-856209CC555E}" sibTransId="{2DC7D52A-6B36-4926-8DB7-F6C46779CA12}"/>
    <dgm:cxn modelId="{AC327126-DCCC-4D7B-97B5-2D868E058F35}" type="presOf" srcId="{9B090D9D-470E-46E2-AABB-0368A52481AA}" destId="{B2E080E9-0FBC-4FB5-95EB-AB0C14A922F5}" srcOrd="0" destOrd="0" presId="urn:microsoft.com/office/officeart/2005/8/layout/hList7"/>
    <dgm:cxn modelId="{E0CA8B29-3F08-4677-B637-BFC4FF5FF39D}" type="presOf" srcId="{D07AD3FD-84FF-467E-9693-752776549C61}" destId="{5D9F26B9-8730-4B0A-8FD5-A9E9EDFC48F7}" srcOrd="1" destOrd="0" presId="urn:microsoft.com/office/officeart/2005/8/layout/hList7"/>
    <dgm:cxn modelId="{23E04430-2570-4E4B-BB84-0D687623C82A}" type="presOf" srcId="{F7184ACF-945F-4746-9DD7-A9FAFF8C2483}" destId="{8879861B-0F99-4744-8EF9-82A64EBFBE94}" srcOrd="0" destOrd="0" presId="urn:microsoft.com/office/officeart/2005/8/layout/hList7"/>
    <dgm:cxn modelId="{0EFA3039-6828-403C-9445-4359BA6645E6}" srcId="{AACEAFD5-63CF-4AFC-B46F-BE086C5D447C}" destId="{349299C9-846E-4827-813A-349CCCE20782}" srcOrd="0" destOrd="0" parTransId="{AEA27547-B9ED-4994-BD27-04EC297EF367}" sibTransId="{9D819F52-ACA0-4B08-8256-DF6BD8FA3A0B}"/>
    <dgm:cxn modelId="{670DF73C-4BAB-44BE-A9AE-029BBC8F333F}" type="presOf" srcId="{D71FC021-6A65-44D1-95B9-0E6C89079866}" destId="{606A2B14-9801-4B0F-A2AD-7230E3383750}" srcOrd="0" destOrd="0" presId="urn:microsoft.com/office/officeart/2005/8/layout/hList7"/>
    <dgm:cxn modelId="{D4479D42-F76A-4F3D-81AC-6DAABC9A2330}" type="presOf" srcId="{23A33862-4085-4A09-A14A-75AEDD37E72B}" destId="{D54F8B31-C739-4709-B78A-0BDD900DDBE4}" srcOrd="0" destOrd="0" presId="urn:microsoft.com/office/officeart/2005/8/layout/hList7"/>
    <dgm:cxn modelId="{E97FF64F-8020-497E-AE7D-2395DDA4560D}" srcId="{D07AD3FD-84FF-467E-9693-752776549C61}" destId="{5D70EFF5-8B31-4A1F-AE44-51E4CF0013EB}" srcOrd="0" destOrd="0" parTransId="{96C720A0-FEEF-48D1-8DF6-ABA03C304822}" sibTransId="{B6A59CDE-18AD-4553-B6C5-FF001A8E8510}"/>
    <dgm:cxn modelId="{4E755150-9092-4E28-BD17-FC756DA07ABB}" type="presOf" srcId="{02FFBBB1-DBC1-448B-B0B3-D48D66FE7872}" destId="{09BE97E6-9F74-4B35-9BAD-F60E0881C178}" srcOrd="0" destOrd="1" presId="urn:microsoft.com/office/officeart/2005/8/layout/hList7"/>
    <dgm:cxn modelId="{0B229D56-6E91-4462-B17C-3C326EC920B3}" srcId="{55C0B14E-AEA6-48D3-A387-ED4A3A3BF840}" destId="{F7184ACF-945F-4746-9DD7-A9FAFF8C2483}" srcOrd="5" destOrd="0" parTransId="{6C74EA4C-DAB2-4AC9-9440-2EA3CAC3476C}" sibTransId="{B1F21CC1-722A-47AA-A420-48707F284F46}"/>
    <dgm:cxn modelId="{C1EA5757-015E-4051-8EE7-C8EA14C874C5}" type="presOf" srcId="{D71FC021-6A65-44D1-95B9-0E6C89079866}" destId="{A8226D95-F9CA-4DCF-B19C-A8AF4CA682F7}" srcOrd="1" destOrd="0" presId="urn:microsoft.com/office/officeart/2005/8/layout/hList7"/>
    <dgm:cxn modelId="{F46FC957-F2DF-4B9C-982C-973A8CA86D81}" type="presOf" srcId="{A8C9B7A9-BC2A-4753-B7F0-F2E361D95520}" destId="{6BC5E89D-3929-4D31-96B2-BD7DC6CE0C00}" srcOrd="0" destOrd="0" presId="urn:microsoft.com/office/officeart/2005/8/layout/hList7"/>
    <dgm:cxn modelId="{8AC12A60-C157-4A17-9D6F-3D5C9026E6A6}" type="presOf" srcId="{AACEAFD5-63CF-4AFC-B46F-BE086C5D447C}" destId="{85E331E2-6134-4665-AEF4-AA81E2A8B2DC}" srcOrd="1" destOrd="0" presId="urn:microsoft.com/office/officeart/2005/8/layout/hList7"/>
    <dgm:cxn modelId="{9F9C2C66-A496-43FB-AC84-8834624BEDA3}" type="presOf" srcId="{2DC7D52A-6B36-4926-8DB7-F6C46779CA12}" destId="{8123A8DC-EF19-49D9-8CB6-6214A10FD7F6}" srcOrd="0" destOrd="0" presId="urn:microsoft.com/office/officeart/2005/8/layout/hList7"/>
    <dgm:cxn modelId="{55492768-9A5E-4F74-AC7C-959C5C24EFD3}" srcId="{55C0B14E-AEA6-48D3-A387-ED4A3A3BF840}" destId="{D07AD3FD-84FF-467E-9693-752776549C61}" srcOrd="1" destOrd="0" parTransId="{7B691773-F524-4FAD-A272-BDF0B0C4370A}" sibTransId="{A8C9B7A9-BC2A-4753-B7F0-F2E361D95520}"/>
    <dgm:cxn modelId="{39333D6B-497F-45A3-90D6-7A526972A80A}" type="presOf" srcId="{F7184ACF-945F-4746-9DD7-A9FAFF8C2483}" destId="{2F8D8ABE-941C-42B9-B4E3-9328A86E4A45}" srcOrd="1" destOrd="0" presId="urn:microsoft.com/office/officeart/2005/8/layout/hList7"/>
    <dgm:cxn modelId="{6F29CB74-23F0-4225-B7E9-1A733ACA28C6}" type="presOf" srcId="{AACEAFD5-63CF-4AFC-B46F-BE086C5D447C}" destId="{41E2FEF5-C489-492F-AA2A-FAA4AA5F7077}" srcOrd="0" destOrd="0" presId="urn:microsoft.com/office/officeart/2005/8/layout/hList7"/>
    <dgm:cxn modelId="{F201C979-A6FE-4B33-9D58-7EE89FC35450}" type="presOf" srcId="{74045C00-D6AB-40F4-A0EC-3849807FC88D}" destId="{D28D87AB-B458-4EA6-A2FD-6A31429F952F}" srcOrd="1" destOrd="0" presId="urn:microsoft.com/office/officeart/2005/8/layout/hList7"/>
    <dgm:cxn modelId="{2888DD7A-E5B4-4F00-91C1-11507DE6DC80}" type="presOf" srcId="{4A6BB192-9983-4F48-BBC5-6E384EED7EC5}" destId="{A8226D95-F9CA-4DCF-B19C-A8AF4CA682F7}" srcOrd="1" destOrd="1" presId="urn:microsoft.com/office/officeart/2005/8/layout/hList7"/>
    <dgm:cxn modelId="{C652727B-C2D6-4A82-9489-ACCA8A762902}" type="presOf" srcId="{185715AF-C7AC-49BC-808F-832AF009BC16}" destId="{D54F8B31-C739-4709-B78A-0BDD900DDBE4}" srcOrd="0" destOrd="1" presId="urn:microsoft.com/office/officeart/2005/8/layout/hList7"/>
    <dgm:cxn modelId="{7C2EC87B-CDDE-42C5-9455-3E2736E14AC6}" type="presOf" srcId="{4A6BB192-9983-4F48-BBC5-6E384EED7EC5}" destId="{606A2B14-9801-4B0F-A2AD-7230E3383750}" srcOrd="0" destOrd="1" presId="urn:microsoft.com/office/officeart/2005/8/layout/hList7"/>
    <dgm:cxn modelId="{B69C1A8B-B58F-4AA1-8E8D-4C51BB134860}" type="presOf" srcId="{7A8D4B4D-06E9-4958-810D-A6226B6AC588}" destId="{489A0866-14EF-4137-9C43-01407E6D5021}" srcOrd="0" destOrd="0" presId="urn:microsoft.com/office/officeart/2005/8/layout/hList7"/>
    <dgm:cxn modelId="{47266D92-C899-4C11-9715-AEF898E857D1}" type="presOf" srcId="{D07AD3FD-84FF-467E-9693-752776549C61}" destId="{A189CC05-9073-4C4D-8DB2-882561DC3310}" srcOrd="0" destOrd="0" presId="urn:microsoft.com/office/officeart/2005/8/layout/hList7"/>
    <dgm:cxn modelId="{07776594-57C5-4817-A068-70A8E38AA700}" type="presOf" srcId="{185715AF-C7AC-49BC-808F-832AF009BC16}" destId="{3820DE2E-8590-431E-B69F-7E5817A1B950}" srcOrd="1" destOrd="1" presId="urn:microsoft.com/office/officeart/2005/8/layout/hList7"/>
    <dgm:cxn modelId="{8EF80596-2994-4771-892F-2C4772D8D458}" srcId="{55C0B14E-AEA6-48D3-A387-ED4A3A3BF840}" destId="{74045C00-D6AB-40F4-A0EC-3849807FC88D}" srcOrd="3" destOrd="0" parTransId="{A2CB37B5-FB6A-4368-A045-E1C65615D546}" sibTransId="{559D8C62-0929-418F-8097-53D2F0DBCF2B}"/>
    <dgm:cxn modelId="{53239C96-427C-420B-95DC-546F3B30ED65}" srcId="{55C0B14E-AEA6-48D3-A387-ED4A3A3BF840}" destId="{D71FC021-6A65-44D1-95B9-0E6C89079866}" srcOrd="2" destOrd="0" parTransId="{862AAE39-3AAD-40E3-BA20-90187BD73242}" sibTransId="{9B090D9D-470E-46E2-AABB-0368A52481AA}"/>
    <dgm:cxn modelId="{3AEB8E9D-A99F-418C-BED6-5E0CCA2B679B}" type="presOf" srcId="{23A33862-4085-4A09-A14A-75AEDD37E72B}" destId="{3820DE2E-8590-431E-B69F-7E5817A1B950}" srcOrd="1" destOrd="0" presId="urn:microsoft.com/office/officeart/2005/8/layout/hList7"/>
    <dgm:cxn modelId="{7F6467A3-4810-4248-A82D-9CFE4112CE03}" type="presOf" srcId="{74045C00-D6AB-40F4-A0EC-3849807FC88D}" destId="{09BE97E6-9F74-4B35-9BAD-F60E0881C178}" srcOrd="0" destOrd="0" presId="urn:microsoft.com/office/officeart/2005/8/layout/hList7"/>
    <dgm:cxn modelId="{AE101ABC-7EA3-4444-A576-8AB15A371C84}" srcId="{55C0B14E-AEA6-48D3-A387-ED4A3A3BF840}" destId="{AACEAFD5-63CF-4AFC-B46F-BE086C5D447C}" srcOrd="0" destOrd="0" parTransId="{7A0BD8EC-BB4A-4912-A54E-6F39B681264E}" sibTransId="{7A8D4B4D-06E9-4958-810D-A6226B6AC588}"/>
    <dgm:cxn modelId="{5C9ED0BD-7086-4BAB-9171-52E821838271}" type="presOf" srcId="{5D70EFF5-8B31-4A1F-AE44-51E4CF0013EB}" destId="{A189CC05-9073-4C4D-8DB2-882561DC3310}" srcOrd="0" destOrd="1" presId="urn:microsoft.com/office/officeart/2005/8/layout/hList7"/>
    <dgm:cxn modelId="{CA81B4BF-AB5A-4AAD-8E5E-4443601CB966}" type="presOf" srcId="{02FFBBB1-DBC1-448B-B0B3-D48D66FE7872}" destId="{D28D87AB-B458-4EA6-A2FD-6A31429F952F}" srcOrd="1" destOrd="1" presId="urn:microsoft.com/office/officeart/2005/8/layout/hList7"/>
    <dgm:cxn modelId="{A8693FCA-4F22-4DFD-8A3F-A2EF9C207AB6}" type="presOf" srcId="{559D8C62-0929-418F-8097-53D2F0DBCF2B}" destId="{5AF9D9AD-2CE8-4CEF-8BDD-9A6A9408ECDF}" srcOrd="0" destOrd="0" presId="urn:microsoft.com/office/officeart/2005/8/layout/hList7"/>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32ED11F3-0BBB-427C-90B6-E6A182BE30CF}" type="presOf" srcId="{349299C9-846E-4827-813A-349CCCE20782}" destId="{85E331E2-6134-4665-AEF4-AA81E2A8B2DC}" srcOrd="1" destOrd="1" presId="urn:microsoft.com/office/officeart/2005/8/layout/hList7"/>
    <dgm:cxn modelId="{549BECF8-B462-417F-8160-BA6193A83ABE}" type="presOf" srcId="{349299C9-846E-4827-813A-349CCCE20782}" destId="{41E2FEF5-C489-492F-AA2A-FAA4AA5F7077}" srcOrd="0" destOrd="1" presId="urn:microsoft.com/office/officeart/2005/8/layout/hList7"/>
    <dgm:cxn modelId="{86709FF9-24CB-4954-B1FC-E73849925AFD}" type="presOf" srcId="{5D70EFF5-8B31-4A1F-AE44-51E4CF0013EB}" destId="{5D9F26B9-8730-4B0A-8FD5-A9E9EDFC48F7}" srcOrd="1" destOrd="1" presId="urn:microsoft.com/office/officeart/2005/8/layout/hList7"/>
    <dgm:cxn modelId="{B12967BC-0445-4E76-A56C-952334B01DE6}" type="presParOf" srcId="{2A42563F-B93D-4FB2-9915-71780D5A520E}" destId="{B1EBB28C-8A33-4EDA-B8D5-FAA9292C86D9}" srcOrd="0" destOrd="0" presId="urn:microsoft.com/office/officeart/2005/8/layout/hList7"/>
    <dgm:cxn modelId="{4A7A448B-15EE-4E56-A9C9-C55193EE07E1}" type="presParOf" srcId="{2A42563F-B93D-4FB2-9915-71780D5A520E}" destId="{14F6C7B9-8C94-4D4D-94B5-7802F21522D3}" srcOrd="1" destOrd="0" presId="urn:microsoft.com/office/officeart/2005/8/layout/hList7"/>
    <dgm:cxn modelId="{F82838A3-4B6B-44E2-B5CF-3E86AC91ABD8}" type="presParOf" srcId="{14F6C7B9-8C94-4D4D-94B5-7802F21522D3}" destId="{AAD7B4D4-8DCA-4318-B032-7E23DECB5588}" srcOrd="0" destOrd="0" presId="urn:microsoft.com/office/officeart/2005/8/layout/hList7"/>
    <dgm:cxn modelId="{6ECEE4E9-9795-42CC-8AE5-1A82B980099B}" type="presParOf" srcId="{AAD7B4D4-8DCA-4318-B032-7E23DECB5588}" destId="{41E2FEF5-C489-492F-AA2A-FAA4AA5F7077}" srcOrd="0" destOrd="0" presId="urn:microsoft.com/office/officeart/2005/8/layout/hList7"/>
    <dgm:cxn modelId="{9D6E5140-3D7C-46AB-BEB7-C249BAADD8A8}" type="presParOf" srcId="{AAD7B4D4-8DCA-4318-B032-7E23DECB5588}" destId="{85E331E2-6134-4665-AEF4-AA81E2A8B2DC}" srcOrd="1" destOrd="0" presId="urn:microsoft.com/office/officeart/2005/8/layout/hList7"/>
    <dgm:cxn modelId="{80D664E2-17BF-48A6-A459-99B513A0B502}" type="presParOf" srcId="{AAD7B4D4-8DCA-4318-B032-7E23DECB5588}" destId="{B1EEF760-99D0-4C0E-997C-CF03C0B72E28}" srcOrd="2" destOrd="0" presId="urn:microsoft.com/office/officeart/2005/8/layout/hList7"/>
    <dgm:cxn modelId="{0CBDB5FE-3A3F-4FC6-A3B9-3D258DB53515}" type="presParOf" srcId="{AAD7B4D4-8DCA-4318-B032-7E23DECB5588}" destId="{927391A2-7FE1-42FE-9F27-623BFC63CD3E}" srcOrd="3" destOrd="0" presId="urn:microsoft.com/office/officeart/2005/8/layout/hList7"/>
    <dgm:cxn modelId="{FF176D92-32E0-45CA-B836-25DAA9FFBC74}" type="presParOf" srcId="{14F6C7B9-8C94-4D4D-94B5-7802F21522D3}" destId="{489A0866-14EF-4137-9C43-01407E6D5021}" srcOrd="1" destOrd="0" presId="urn:microsoft.com/office/officeart/2005/8/layout/hList7"/>
    <dgm:cxn modelId="{7B1EE3D0-3E03-40EC-985A-38F95DCCE377}" type="presParOf" srcId="{14F6C7B9-8C94-4D4D-94B5-7802F21522D3}" destId="{FC3455A0-66D5-4039-94DE-4D4C95F2021E}" srcOrd="2" destOrd="0" presId="urn:microsoft.com/office/officeart/2005/8/layout/hList7"/>
    <dgm:cxn modelId="{015722F4-2336-48B1-9CC5-5C53A2E4B41C}" type="presParOf" srcId="{FC3455A0-66D5-4039-94DE-4D4C95F2021E}" destId="{A189CC05-9073-4C4D-8DB2-882561DC3310}" srcOrd="0" destOrd="0" presId="urn:microsoft.com/office/officeart/2005/8/layout/hList7"/>
    <dgm:cxn modelId="{18488725-254E-46F9-8383-C54787FD8DB5}" type="presParOf" srcId="{FC3455A0-66D5-4039-94DE-4D4C95F2021E}" destId="{5D9F26B9-8730-4B0A-8FD5-A9E9EDFC48F7}" srcOrd="1" destOrd="0" presId="urn:microsoft.com/office/officeart/2005/8/layout/hList7"/>
    <dgm:cxn modelId="{980756DD-956D-4472-BB2E-3165CBE9BBAD}" type="presParOf" srcId="{FC3455A0-66D5-4039-94DE-4D4C95F2021E}" destId="{541FABE7-E315-4F3C-8963-28070EDE2D2E}" srcOrd="2" destOrd="0" presId="urn:microsoft.com/office/officeart/2005/8/layout/hList7"/>
    <dgm:cxn modelId="{119ABA70-018A-4B8E-BF45-2467E56A5248}" type="presParOf" srcId="{FC3455A0-66D5-4039-94DE-4D4C95F2021E}" destId="{C8B3B4CB-CD0F-4FF4-BD34-DF31D1DC6E4F}" srcOrd="3" destOrd="0" presId="urn:microsoft.com/office/officeart/2005/8/layout/hList7"/>
    <dgm:cxn modelId="{4043A314-7B16-4E94-855A-8F3492E57C54}" type="presParOf" srcId="{14F6C7B9-8C94-4D4D-94B5-7802F21522D3}" destId="{6BC5E89D-3929-4D31-96B2-BD7DC6CE0C00}" srcOrd="3" destOrd="0" presId="urn:microsoft.com/office/officeart/2005/8/layout/hList7"/>
    <dgm:cxn modelId="{5D082A3A-8666-4007-B168-2D0F4D3B5EDB}" type="presParOf" srcId="{14F6C7B9-8C94-4D4D-94B5-7802F21522D3}" destId="{0D61FB4B-9C02-4BF6-8DA8-EFFABD839586}" srcOrd="4" destOrd="0" presId="urn:microsoft.com/office/officeart/2005/8/layout/hList7"/>
    <dgm:cxn modelId="{E43A9EB1-19C7-4DA3-A119-4991A03CE815}" type="presParOf" srcId="{0D61FB4B-9C02-4BF6-8DA8-EFFABD839586}" destId="{606A2B14-9801-4B0F-A2AD-7230E3383750}" srcOrd="0" destOrd="0" presId="urn:microsoft.com/office/officeart/2005/8/layout/hList7"/>
    <dgm:cxn modelId="{0C147268-663C-4A4B-A83F-7EA33B909922}" type="presParOf" srcId="{0D61FB4B-9C02-4BF6-8DA8-EFFABD839586}" destId="{A8226D95-F9CA-4DCF-B19C-A8AF4CA682F7}" srcOrd="1" destOrd="0" presId="urn:microsoft.com/office/officeart/2005/8/layout/hList7"/>
    <dgm:cxn modelId="{7BF82ED8-737E-4446-97CA-4FB1179E6290}" type="presParOf" srcId="{0D61FB4B-9C02-4BF6-8DA8-EFFABD839586}" destId="{94790287-523D-4D28-B0AF-B900C6F3D638}" srcOrd="2" destOrd="0" presId="urn:microsoft.com/office/officeart/2005/8/layout/hList7"/>
    <dgm:cxn modelId="{C50E3CBF-489E-408E-A207-BCBD575AAC4D}" type="presParOf" srcId="{0D61FB4B-9C02-4BF6-8DA8-EFFABD839586}" destId="{1EEFAD19-A112-4DEA-BE11-84C5C4C0C79C}" srcOrd="3" destOrd="0" presId="urn:microsoft.com/office/officeart/2005/8/layout/hList7"/>
    <dgm:cxn modelId="{C9D731CE-B8AF-4E57-AE4D-3DE6E0EB5FE5}" type="presParOf" srcId="{14F6C7B9-8C94-4D4D-94B5-7802F21522D3}" destId="{B2E080E9-0FBC-4FB5-95EB-AB0C14A922F5}" srcOrd="5" destOrd="0" presId="urn:microsoft.com/office/officeart/2005/8/layout/hList7"/>
    <dgm:cxn modelId="{1DE58ED4-5839-4B4A-83DE-6165DC108FE8}" type="presParOf" srcId="{14F6C7B9-8C94-4D4D-94B5-7802F21522D3}" destId="{DB14426B-631D-4EDB-AE13-44E4E7242C8F}" srcOrd="6" destOrd="0" presId="urn:microsoft.com/office/officeart/2005/8/layout/hList7"/>
    <dgm:cxn modelId="{A988144E-C9E3-4988-B9A3-08ED6D6F1B57}" type="presParOf" srcId="{DB14426B-631D-4EDB-AE13-44E4E7242C8F}" destId="{09BE97E6-9F74-4B35-9BAD-F60E0881C178}" srcOrd="0" destOrd="0" presId="urn:microsoft.com/office/officeart/2005/8/layout/hList7"/>
    <dgm:cxn modelId="{E56B04DA-92E0-4646-815F-E9F06A185A45}" type="presParOf" srcId="{DB14426B-631D-4EDB-AE13-44E4E7242C8F}" destId="{D28D87AB-B458-4EA6-A2FD-6A31429F952F}" srcOrd="1" destOrd="0" presId="urn:microsoft.com/office/officeart/2005/8/layout/hList7"/>
    <dgm:cxn modelId="{C38D5E3B-46E7-4247-899B-47106EA94079}" type="presParOf" srcId="{DB14426B-631D-4EDB-AE13-44E4E7242C8F}" destId="{6F211F98-A247-4896-8DDB-DB47D91290E8}" srcOrd="2" destOrd="0" presId="urn:microsoft.com/office/officeart/2005/8/layout/hList7"/>
    <dgm:cxn modelId="{ECBED792-0622-431C-B6FA-26A7A350C644}" type="presParOf" srcId="{DB14426B-631D-4EDB-AE13-44E4E7242C8F}" destId="{75C1DD1F-7A3E-44C3-BD07-EBE36D890C7B}" srcOrd="3" destOrd="0" presId="urn:microsoft.com/office/officeart/2005/8/layout/hList7"/>
    <dgm:cxn modelId="{F7498167-DC35-4743-A8D4-4F3888644F7B}" type="presParOf" srcId="{14F6C7B9-8C94-4D4D-94B5-7802F21522D3}" destId="{5AF9D9AD-2CE8-4CEF-8BDD-9A6A9408ECDF}" srcOrd="7" destOrd="0" presId="urn:microsoft.com/office/officeart/2005/8/layout/hList7"/>
    <dgm:cxn modelId="{E6B1B8EF-538C-42F5-992C-924687729F1A}" type="presParOf" srcId="{14F6C7B9-8C94-4D4D-94B5-7802F21522D3}" destId="{89C178E7-F300-4849-9D82-06209756769F}" srcOrd="8" destOrd="0" presId="urn:microsoft.com/office/officeart/2005/8/layout/hList7"/>
    <dgm:cxn modelId="{A6CBD7E6-9CA1-4EA8-BA78-486D4B865EA8}" type="presParOf" srcId="{89C178E7-F300-4849-9D82-06209756769F}" destId="{D54F8B31-C739-4709-B78A-0BDD900DDBE4}" srcOrd="0" destOrd="0" presId="urn:microsoft.com/office/officeart/2005/8/layout/hList7"/>
    <dgm:cxn modelId="{938B5DD6-F0D2-4813-9925-AC3743AF9A10}" type="presParOf" srcId="{89C178E7-F300-4849-9D82-06209756769F}" destId="{3820DE2E-8590-431E-B69F-7E5817A1B950}" srcOrd="1" destOrd="0" presId="urn:microsoft.com/office/officeart/2005/8/layout/hList7"/>
    <dgm:cxn modelId="{56CB4C76-6F21-40F6-B795-26D1153B6625}" type="presParOf" srcId="{89C178E7-F300-4849-9D82-06209756769F}" destId="{6583DA31-4426-4FAA-915E-8FC1CBDF3FE3}" srcOrd="2" destOrd="0" presId="urn:microsoft.com/office/officeart/2005/8/layout/hList7"/>
    <dgm:cxn modelId="{D807CD6B-B8CC-4488-88B9-7DC69C011C7C}" type="presParOf" srcId="{89C178E7-F300-4849-9D82-06209756769F}" destId="{496E2B50-EA51-4E50-BA3B-0D287B4CE820}" srcOrd="3" destOrd="0" presId="urn:microsoft.com/office/officeart/2005/8/layout/hList7"/>
    <dgm:cxn modelId="{CDB60F36-70BA-44A5-95E2-FA52C64D4DE8}" type="presParOf" srcId="{14F6C7B9-8C94-4D4D-94B5-7802F21522D3}" destId="{8123A8DC-EF19-49D9-8CB6-6214A10FD7F6}" srcOrd="9" destOrd="0" presId="urn:microsoft.com/office/officeart/2005/8/layout/hList7"/>
    <dgm:cxn modelId="{DF88F416-7E56-47BF-8434-A29B4FCC6B46}" type="presParOf" srcId="{14F6C7B9-8C94-4D4D-94B5-7802F21522D3}" destId="{44BBA880-D579-4795-BEFD-3C1CEA99DCCE}" srcOrd="10" destOrd="0" presId="urn:microsoft.com/office/officeart/2005/8/layout/hList7"/>
    <dgm:cxn modelId="{25681086-9899-461F-AF8D-3E4E2815E4FD}" type="presParOf" srcId="{44BBA880-D579-4795-BEFD-3C1CEA99DCCE}" destId="{8879861B-0F99-4744-8EF9-82A64EBFBE94}" srcOrd="0" destOrd="0" presId="urn:microsoft.com/office/officeart/2005/8/layout/hList7"/>
    <dgm:cxn modelId="{301EACEC-9F74-4E48-AB57-44643D877134}" type="presParOf" srcId="{44BBA880-D579-4795-BEFD-3C1CEA99DCCE}" destId="{2F8D8ABE-941C-42B9-B4E3-9328A86E4A45}" srcOrd="1" destOrd="0" presId="urn:microsoft.com/office/officeart/2005/8/layout/hList7"/>
    <dgm:cxn modelId="{C3E03A07-781D-400D-9134-080B82D69947}" type="presParOf" srcId="{44BBA880-D579-4795-BEFD-3C1CEA99DCCE}" destId="{8CED5D2C-A346-4687-88BA-309988B486E1}" srcOrd="2" destOrd="0" presId="urn:microsoft.com/office/officeart/2005/8/layout/hList7"/>
    <dgm:cxn modelId="{4F2440E4-7945-4043-85B7-571FAFEF9021}" type="presParOf" srcId="{44BBA880-D579-4795-BEFD-3C1CEA99DCCE}" destId="{AB9956A4-E558-42CD-9FD7-4C716693E6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FEF5-C489-492F-AA2A-FAA4AA5F7077}">
      <dsp:nvSpPr>
        <dsp:cNvPr id="0" name=""/>
        <dsp:cNvSpPr/>
      </dsp:nvSpPr>
      <dsp:spPr>
        <a:xfrm>
          <a:off x="135" y="-22298"/>
          <a:ext cx="1803638" cy="4352544"/>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kern="1200" dirty="0"/>
            <a:t>High school diploma and college entrance exams</a:t>
          </a:r>
        </a:p>
        <a:p>
          <a:pPr marL="114300" lvl="1" indent="-114300" algn="l" defTabSz="622300">
            <a:lnSpc>
              <a:spcPct val="90000"/>
            </a:lnSpc>
            <a:spcBef>
              <a:spcPct val="0"/>
            </a:spcBef>
            <a:spcAft>
              <a:spcPct val="15000"/>
            </a:spcAft>
            <a:buChar char="•"/>
          </a:pPr>
          <a:endParaRPr lang="en-US" sz="1400" kern="1200" dirty="0"/>
        </a:p>
      </dsp:txBody>
      <dsp:txXfrm>
        <a:off x="135" y="1718719"/>
        <a:ext cx="1803638" cy="1741017"/>
      </dsp:txXfrm>
    </dsp:sp>
    <dsp:sp modelId="{927391A2-7FE1-42FE-9F27-623BFC63CD3E}">
      <dsp:nvSpPr>
        <dsp:cNvPr id="0" name=""/>
        <dsp:cNvSpPr/>
      </dsp:nvSpPr>
      <dsp:spPr>
        <a:xfrm>
          <a:off x="177256" y="238854"/>
          <a:ext cx="1449397" cy="1449397"/>
        </a:xfrm>
        <a:prstGeom prst="ellipse">
          <a:avLst/>
        </a:prstGeom>
        <a:blipFill rotWithShape="1">
          <a:blip xmlns:r="http://schemas.openxmlformats.org/officeDocument/2006/relationships" r:embed="rId1">
            <a:extLst>
              <a:ext uri="{28A0092B-C50C-407E-A947-70E740481C1C}">
                <a14:useLocalDpi xmlns:a14="http://schemas.microsoft.com/office/drawing/2010/main"/>
              </a:ext>
            </a:extLst>
          </a:blip>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9CC05-9073-4C4D-8DB2-882561DC3310}">
      <dsp:nvSpPr>
        <dsp:cNvPr id="0" name=""/>
        <dsp:cNvSpPr/>
      </dsp:nvSpPr>
      <dsp:spPr>
        <a:xfrm>
          <a:off x="1857883" y="-22298"/>
          <a:ext cx="1803638" cy="43525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kern="1200" dirty="0"/>
            <a:t>Four-year college degree</a:t>
          </a:r>
        </a:p>
        <a:p>
          <a:pPr marL="114300" lvl="1" indent="-114300" algn="l" defTabSz="622300">
            <a:lnSpc>
              <a:spcPct val="90000"/>
            </a:lnSpc>
            <a:spcBef>
              <a:spcPct val="0"/>
            </a:spcBef>
            <a:spcAft>
              <a:spcPct val="15000"/>
            </a:spcAft>
            <a:buChar char="•"/>
          </a:pPr>
          <a:endParaRPr lang="en-US" sz="1400" kern="1200" dirty="0"/>
        </a:p>
      </dsp:txBody>
      <dsp:txXfrm>
        <a:off x="1857883" y="1718719"/>
        <a:ext cx="1803638" cy="1741017"/>
      </dsp:txXfrm>
    </dsp:sp>
    <dsp:sp modelId="{C8B3B4CB-CD0F-4FF4-BD34-DF31D1DC6E4F}">
      <dsp:nvSpPr>
        <dsp:cNvPr id="0" name=""/>
        <dsp:cNvSpPr/>
      </dsp:nvSpPr>
      <dsp:spPr>
        <a:xfrm>
          <a:off x="2035003" y="238854"/>
          <a:ext cx="1449397" cy="1449397"/>
        </a:xfrm>
        <a:prstGeom prst="ellipse">
          <a:avLst/>
        </a:prstGeom>
        <a:blipFill rotWithShape="1">
          <a:blip xmlns:r="http://schemas.openxmlformats.org/officeDocument/2006/relationships" r:embed="rId2"/>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A2B14-9801-4B0F-A2AD-7230E3383750}">
      <dsp:nvSpPr>
        <dsp:cNvPr id="0" name=""/>
        <dsp:cNvSpPr/>
      </dsp:nvSpPr>
      <dsp:spPr>
        <a:xfrm>
          <a:off x="3715630" y="-22298"/>
          <a:ext cx="1803638" cy="43525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kern="1200" dirty="0"/>
            <a:t>Take the Dental Admissions Test (DAT)</a:t>
          </a:r>
        </a:p>
        <a:p>
          <a:pPr marL="114300" lvl="1" indent="-114300" algn="l" defTabSz="622300">
            <a:lnSpc>
              <a:spcPct val="90000"/>
            </a:lnSpc>
            <a:spcBef>
              <a:spcPct val="0"/>
            </a:spcBef>
            <a:spcAft>
              <a:spcPct val="15000"/>
            </a:spcAft>
            <a:buChar char="•"/>
          </a:pPr>
          <a:endParaRPr lang="en-US" sz="1400" kern="1200" dirty="0"/>
        </a:p>
      </dsp:txBody>
      <dsp:txXfrm>
        <a:off x="3715630" y="1718719"/>
        <a:ext cx="1803638" cy="1741017"/>
      </dsp:txXfrm>
    </dsp:sp>
    <dsp:sp modelId="{1EEFAD19-A112-4DEA-BE11-84C5C4C0C79C}">
      <dsp:nvSpPr>
        <dsp:cNvPr id="0" name=""/>
        <dsp:cNvSpPr/>
      </dsp:nvSpPr>
      <dsp:spPr>
        <a:xfrm>
          <a:off x="3892751" y="238854"/>
          <a:ext cx="1449397" cy="1449397"/>
        </a:xfrm>
        <a:prstGeom prst="ellipse">
          <a:avLst/>
        </a:prstGeom>
        <a:blipFill rotWithShape="1">
          <a:blip xmlns:r="http://schemas.openxmlformats.org/officeDocument/2006/relationships" r:embed="rId3">
            <a:extLst>
              <a:ext uri="{28A0092B-C50C-407E-A947-70E740481C1C}">
                <a14:useLocalDpi xmlns:a14="http://schemas.microsoft.com/office/drawing/2010/main"/>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E97E6-9F74-4B35-9BAD-F60E0881C178}">
      <dsp:nvSpPr>
        <dsp:cNvPr id="0" name=""/>
        <dsp:cNvSpPr/>
      </dsp:nvSpPr>
      <dsp:spPr>
        <a:xfrm>
          <a:off x="5573378" y="-22298"/>
          <a:ext cx="1803638" cy="435254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kern="1200" dirty="0"/>
            <a:t>Apply for dental school</a:t>
          </a:r>
        </a:p>
        <a:p>
          <a:pPr marL="114300" lvl="1" indent="-114300" algn="l" defTabSz="622300">
            <a:lnSpc>
              <a:spcPct val="90000"/>
            </a:lnSpc>
            <a:spcBef>
              <a:spcPct val="0"/>
            </a:spcBef>
            <a:spcAft>
              <a:spcPct val="15000"/>
            </a:spcAft>
            <a:buChar char="•"/>
          </a:pPr>
          <a:endParaRPr lang="en-US" sz="1400" kern="1200" dirty="0"/>
        </a:p>
      </dsp:txBody>
      <dsp:txXfrm>
        <a:off x="5573378" y="1718719"/>
        <a:ext cx="1803638" cy="1741017"/>
      </dsp:txXfrm>
    </dsp:sp>
    <dsp:sp modelId="{75C1DD1F-7A3E-44C3-BD07-EBE36D890C7B}">
      <dsp:nvSpPr>
        <dsp:cNvPr id="0" name=""/>
        <dsp:cNvSpPr/>
      </dsp:nvSpPr>
      <dsp:spPr>
        <a:xfrm>
          <a:off x="5750499" y="238854"/>
          <a:ext cx="1449397" cy="1449397"/>
        </a:xfrm>
        <a:prstGeom prst="ellipse">
          <a:avLst/>
        </a:prstGeom>
        <a:blipFill rotWithShape="1">
          <a:blip xmlns:r="http://schemas.openxmlformats.org/officeDocument/2006/relationships" r:embed="rId4">
            <a:extLst>
              <a:ext uri="{28A0092B-C50C-407E-A947-70E740481C1C}">
                <a14:useLocalDpi xmlns:a14="http://schemas.microsoft.com/office/drawing/2010/main"/>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F8B31-C739-4709-B78A-0BDD900DDBE4}">
      <dsp:nvSpPr>
        <dsp:cNvPr id="0" name=""/>
        <dsp:cNvSpPr/>
      </dsp:nvSpPr>
      <dsp:spPr>
        <a:xfrm>
          <a:off x="7431126" y="-22298"/>
          <a:ext cx="1803638" cy="4352544"/>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kern="1200" dirty="0"/>
            <a:t>Interviews and admission applications</a:t>
          </a:r>
        </a:p>
        <a:p>
          <a:pPr marL="114300" lvl="1" indent="-114300" algn="l" defTabSz="622300">
            <a:lnSpc>
              <a:spcPct val="90000"/>
            </a:lnSpc>
            <a:spcBef>
              <a:spcPct val="0"/>
            </a:spcBef>
            <a:spcAft>
              <a:spcPct val="15000"/>
            </a:spcAft>
            <a:buChar char="•"/>
          </a:pPr>
          <a:endParaRPr lang="en-US" sz="1400" kern="1200" dirty="0"/>
        </a:p>
      </dsp:txBody>
      <dsp:txXfrm>
        <a:off x="7431126" y="1718719"/>
        <a:ext cx="1803638" cy="1741017"/>
      </dsp:txXfrm>
    </dsp:sp>
    <dsp:sp modelId="{496E2B50-EA51-4E50-BA3B-0D287B4CE820}">
      <dsp:nvSpPr>
        <dsp:cNvPr id="0" name=""/>
        <dsp:cNvSpPr/>
      </dsp:nvSpPr>
      <dsp:spPr>
        <a:xfrm>
          <a:off x="7608247" y="238854"/>
          <a:ext cx="1449397" cy="1449397"/>
        </a:xfrm>
        <a:prstGeom prst="ellipse">
          <a:avLst/>
        </a:prstGeom>
        <a:blipFill rotWithShape="1">
          <a:blip xmlns:r="http://schemas.openxmlformats.org/officeDocument/2006/relationships" r:embed="rId3">
            <a:extLst>
              <a:ext uri="{28A0092B-C50C-407E-A947-70E740481C1C}">
                <a14:useLocalDpi xmlns:a14="http://schemas.microsoft.com/office/drawing/2010/main"/>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9861B-0F99-4744-8EF9-82A64EBFBE94}">
      <dsp:nvSpPr>
        <dsp:cNvPr id="0" name=""/>
        <dsp:cNvSpPr/>
      </dsp:nvSpPr>
      <dsp:spPr>
        <a:xfrm>
          <a:off x="9288874" y="-22298"/>
          <a:ext cx="1803638" cy="4352544"/>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Dental School Completed</a:t>
          </a:r>
        </a:p>
        <a:p>
          <a:pPr marL="0" lvl="0" indent="0" algn="l" defTabSz="800100">
            <a:lnSpc>
              <a:spcPct val="90000"/>
            </a:lnSpc>
            <a:spcBef>
              <a:spcPct val="0"/>
            </a:spcBef>
            <a:spcAft>
              <a:spcPct val="35000"/>
            </a:spcAft>
            <a:buNone/>
          </a:pPr>
          <a:r>
            <a:rPr lang="en-US" sz="1800" kern="1200" dirty="0"/>
            <a:t>Roughly 4 years </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dsp:txBody>
      <dsp:txXfrm>
        <a:off x="9288874" y="1718719"/>
        <a:ext cx="1803638" cy="1741017"/>
      </dsp:txXfrm>
    </dsp:sp>
    <dsp:sp modelId="{AB9956A4-E558-42CD-9FD7-4C716693E6B3}">
      <dsp:nvSpPr>
        <dsp:cNvPr id="0" name=""/>
        <dsp:cNvSpPr/>
      </dsp:nvSpPr>
      <dsp:spPr>
        <a:xfrm>
          <a:off x="9465994" y="238854"/>
          <a:ext cx="1449397" cy="1449397"/>
        </a:xfrm>
        <a:prstGeom prst="ellipse">
          <a:avLst/>
        </a:prstGeom>
        <a:blipFill rotWithShape="1">
          <a:blip xmlns:r="http://schemas.openxmlformats.org/officeDocument/2006/relationships" r:embed="rId5"/>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BB28C-8A33-4EDA-B8D5-FAA9292C86D9}">
      <dsp:nvSpPr>
        <dsp:cNvPr id="0" name=""/>
        <dsp:cNvSpPr/>
      </dsp:nvSpPr>
      <dsp:spPr>
        <a:xfrm>
          <a:off x="475240" y="2885788"/>
          <a:ext cx="10205236" cy="1177328"/>
        </a:xfrm>
        <a:prstGeom prst="rightArrow">
          <a:avLst/>
        </a:prstGeom>
        <a:solidFill>
          <a:schemeClr val="accent2">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8/17/23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hewannabedds.blogspot.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health.nd.gov/nd-communities/primary-care-office/dental-loan-repayment-information" TargetMode="External"/><Relationship Id="rId4" Type="http://schemas.openxmlformats.org/officeDocument/2006/relationships/hyperlink" Target="https://www.forbes.com/sites/andrewdepietro/2019/11/22/dentist-salary-state/?sh=6311ad14329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hs.nd.gov/primary-care-office/north-dakota-health-service-cor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ne.gov/wp-content/uploads/2017/07/PowerofRoleModel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4htt3_zeGL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ntalschoolexplorer.adea.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rehealthadvising.com/dental-school-application-timeline/#:~:text=2022-2023%20Dental%20School%20Application%20Timeline%20%28for%20applicants%20starting,7%20May-Summer%202023%20...%208%20Fall%202023%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r>
              <a:rPr lang="en-US" dirty="0"/>
              <a:t>What is dentistry?</a:t>
            </a:r>
          </a:p>
          <a:p>
            <a:r>
              <a:rPr lang="en-US" dirty="0"/>
              <a:t>Many Dental Specialties </a:t>
            </a:r>
          </a:p>
          <a:p>
            <a:r>
              <a:rPr lang="en-US" dirty="0"/>
              <a:t>How are they different? </a:t>
            </a:r>
          </a:p>
          <a:p>
            <a:r>
              <a:rPr lang="en-US" dirty="0"/>
              <a:t>What now?</a:t>
            </a:r>
          </a:p>
          <a:p>
            <a:r>
              <a:rPr lang="en-US" dirty="0"/>
              <a:t>School Choices</a:t>
            </a:r>
          </a:p>
          <a:p>
            <a:r>
              <a:rPr lang="en-US" dirty="0"/>
              <a:t>Timeline to becoming a dentist</a:t>
            </a:r>
          </a:p>
          <a:p>
            <a:r>
              <a:rPr lang="en-US" dirty="0"/>
              <a:t>The Finance of Dentistry</a:t>
            </a:r>
          </a:p>
          <a:p>
            <a:r>
              <a:rPr lang="en-US" dirty="0"/>
              <a:t>How dentists pay for dental schooling</a:t>
            </a:r>
          </a:p>
          <a:p>
            <a:r>
              <a:rPr lang="en-US" dirty="0"/>
              <a:t>ND loan repayment programs</a:t>
            </a:r>
          </a:p>
          <a:p>
            <a:r>
              <a:rPr lang="en-US" dirty="0"/>
              <a:t>The finance of dentistry</a:t>
            </a:r>
          </a:p>
          <a:p>
            <a:r>
              <a:rPr lang="en-US" dirty="0"/>
              <a:t>Role Model</a:t>
            </a:r>
          </a:p>
          <a:p>
            <a:r>
              <a:rPr lang="en-US" dirty="0"/>
              <a:t>My Story</a:t>
            </a:r>
          </a:p>
          <a:p>
            <a:r>
              <a:rPr lang="en-US" dirty="0"/>
              <a:t>Activity</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429380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285228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Wannabe Dentist (thewannabedds.blogspot.com)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average time to pay off dental school loans is 10 years.</a:t>
            </a:r>
          </a:p>
          <a:p>
            <a:r>
              <a:rPr lang="en-US" dirty="0"/>
              <a:t>According to :</a:t>
            </a:r>
          </a:p>
          <a:p>
            <a:r>
              <a:rPr lang="en-US" dirty="0"/>
              <a:t>credello.com </a:t>
            </a:r>
          </a:p>
          <a:p>
            <a:r>
              <a:rPr lang="en-US" dirty="0"/>
              <a:t>bankrate.com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Here’s How Much Money Dentists Make In Every State (forbes.com)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r>
              <a:rPr lang="en-US" dirty="0">
                <a:hlinkClick r:id="rId5"/>
              </a:rPr>
              <a:t>Dental Loan Repayment Information | Department of Health (nd.gov)</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215548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5-yr commitment</a:t>
            </a:r>
            <a:r>
              <a:rPr lang="en-US" sz="1800" dirty="0">
                <a:solidFill>
                  <a:srgbClr val="000000"/>
                </a:solidFill>
                <a:effectLst/>
                <a:latin typeface="Calibri" panose="020F0502020204030204" pitchFamily="34" charset="0"/>
                <a:ea typeface="Times New Roman" panose="02020603050405020304" pitchFamily="18" charset="0"/>
              </a:rPr>
              <a:t> means agrees to work for at least five years in areas that are defined as “areas of need” in North Dakota Century Code 43-28.1. Priority is given to dentists working in rural and underserved areas that serve Medicaid patients OR practice a public clinic, or a nonprofit dental clinic.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NHSC</a:t>
            </a:r>
            <a:r>
              <a:rPr lang="en-US" sz="1800" dirty="0">
                <a:solidFill>
                  <a:srgbClr val="000000"/>
                </a:solidFill>
                <a:effectLst/>
                <a:latin typeface="Calibri" panose="020F0502020204030204" pitchFamily="34" charset="0"/>
                <a:ea typeface="Times New Roman" panose="02020603050405020304" pitchFamily="18" charset="0"/>
              </a:rPr>
              <a:t> means National Health Service Corps. This is a government agency that  accepts applications for federal student loan repayment programs.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Up to $100,000</a:t>
            </a:r>
            <a:r>
              <a:rPr lang="en-US" sz="1800" dirty="0">
                <a:solidFill>
                  <a:srgbClr val="000000"/>
                </a:solidFill>
                <a:effectLst/>
                <a:latin typeface="Calibri" panose="020F0502020204030204" pitchFamily="34" charset="0"/>
                <a:ea typeface="Times New Roman" panose="02020603050405020304" pitchFamily="18" charset="0"/>
              </a:rPr>
              <a:t> means that the program repays up to this amount in student loans in exchange for service in specific dental clinics after graduation.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HPSA score</a:t>
            </a:r>
            <a:r>
              <a:rPr lang="en-US" sz="1800" dirty="0">
                <a:solidFill>
                  <a:srgbClr val="000000"/>
                </a:solidFill>
                <a:effectLst/>
                <a:latin typeface="Calibri" panose="020F0502020204030204" pitchFamily="34" charset="0"/>
                <a:ea typeface="Times New Roman" panose="02020603050405020304" pitchFamily="18" charset="0"/>
              </a:rPr>
              <a:t> means that the geographic area, population, or facility has a shortage of dental care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rPr>
              <a:t>The ND Health Service Corps comprises five individual statewide support-for-service effort programs which provide financial support to selected health care providers who work with underserved communities and populations.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ndParaRPr>
          </a:p>
          <a:p>
            <a:pPr marL="0" marR="0">
              <a:spcBef>
                <a:spcPts val="0"/>
              </a:spcBef>
              <a:spcAft>
                <a:spcPts val="0"/>
              </a:spcAft>
            </a:pPr>
            <a:r>
              <a:rPr lang="en-US" dirty="0">
                <a:hlinkClick r:id="rId3"/>
              </a:rPr>
              <a:t>North Dakota Health Service Corps | Health and Human Services North Dakota</a:t>
            </a:r>
            <a:endParaRPr lang="en-US" dirty="0"/>
          </a:p>
          <a:p>
            <a:endParaRPr lang="en-US" dirty="0"/>
          </a:p>
          <a:p>
            <a:r>
              <a:rPr lang="en-US" dirty="0"/>
              <a:t>https://www.health.nd.gov/nd-communities/primary-care-office </a:t>
            </a:r>
          </a:p>
          <a:p>
            <a:endParaRPr lang="en-US" dirty="0"/>
          </a:p>
          <a:p>
            <a:r>
              <a:rPr lang="en-US" dirty="0"/>
              <a:t>https://www.health.nd.gov/nd-communities/primary-care-office/dental-loan-repayment-information</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75324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https://www.ada.org/-/media/project/ada-organization/ada/ada-org/files/resources/research/hpi/hpigraphic_0519_1.pdf?rev=c5d77328a7c74b4fa74acd36d1e2d6c1&amp;hash=E04E8000564CF2DA373A73215982876A</a:t>
            </a:r>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269318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Light" panose="020F0302020204030204" pitchFamily="34" charset="0"/>
                <a:cs typeface="Calibri Light" panose="020F0302020204030204" pitchFamily="34" charset="0"/>
              </a:rPr>
              <a:t>First American Indian Dentist</a:t>
            </a:r>
          </a:p>
          <a:p>
            <a:r>
              <a:rPr lang="en-US" sz="1200" dirty="0">
                <a:latin typeface="Calibri Light" panose="020F0302020204030204" pitchFamily="34" charset="0"/>
                <a:cs typeface="Calibri Light" panose="020F0302020204030204" pitchFamily="34" charset="0"/>
              </a:rPr>
              <a:t>Dr. Rickert was inducted in the Michigan Women’s Hall of Fame for being the first female American Indian dentist in the world.</a:t>
            </a:r>
          </a:p>
          <a:p>
            <a:r>
              <a:rPr lang="en-US" sz="1200" dirty="0">
                <a:latin typeface="Calibri Light" panose="020F0302020204030204" pitchFamily="34" charset="0"/>
                <a:cs typeface="Calibri Light" panose="020F0302020204030204" pitchFamily="34" charset="0"/>
              </a:rPr>
              <a:t>“I have always wanted to help people, to improve their lives in a meaningful way. I loved math and science and was very good at them. I desired a practical application of my fascination with the biological sciences, and dentistry fulfills that every day. No two patients are ever alike. My own medical doctor encouraged me to pursue medicine or dentistry when I was 12 years old. In college, I decided that dentistry would fit as a career as well as with my personal life goals. I also wanted to be a respected professional in my community.”</a:t>
            </a:r>
          </a:p>
          <a:p>
            <a:endParaRPr lang="en-US" dirty="0"/>
          </a:p>
          <a:p>
            <a:r>
              <a:rPr lang="en-US" dirty="0"/>
              <a:t>The Power of Role Models</a:t>
            </a:r>
          </a:p>
          <a:p>
            <a:r>
              <a:rPr lang="en-US" dirty="0">
                <a:hlinkClick r:id="rId3"/>
              </a:rPr>
              <a:t>139-417366113-5.pdf (ne.gov)</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116472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ow</a:t>
            </a:r>
            <a:r>
              <a:rPr lang="en-US" baseline="0" dirty="0"/>
              <a:t>n photo of you and or your practice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189680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activity from (add link to website here activities are listed, and checkout form is found)</a:t>
            </a:r>
          </a:p>
          <a:p>
            <a:r>
              <a:rPr lang="en-US" dirty="0"/>
              <a:t>Option to add own staff </a:t>
            </a:r>
            <a:r>
              <a:rPr lang="en-US"/>
              <a:t>personal photo here.</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26195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Dentistry, can also be recognized as dental medicine and oral medicine. It is the branch of medicine focused on the teeth, gums, and the mouth.</a:t>
            </a:r>
          </a:p>
          <a:p>
            <a:r>
              <a:rPr lang="en-US" dirty="0"/>
              <a:t>Being a dental professional has lots of rewards and challenges as well as opportunities to make a difference in peoples lives and your community.</a:t>
            </a:r>
          </a:p>
          <a:p>
            <a:r>
              <a:rPr lang="en-US" dirty="0"/>
              <a:t>While this presentation we will primarily focus on becoming a dentist however there are other dental professions that will be mentioned during this presentation that you may want to consider.</a:t>
            </a:r>
          </a:p>
          <a:p>
            <a:endParaRPr lang="en-US"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video if time allows.</a:t>
            </a:r>
            <a:r>
              <a:rPr kumimoji="0" lang="en-US" sz="1200" b="0" i="0" u="none" strike="noStrike" kern="0" cap="none" spc="0" normalizeH="0" baseline="0" noProof="0" dirty="0">
                <a:ln>
                  <a:noFill/>
                </a:ln>
                <a:solidFill>
                  <a:sysClr val="windowText" lastClr="000000"/>
                </a:solidFill>
                <a:effectLst/>
                <a:uLnTx/>
                <a:uFillTx/>
                <a:hlinkClick r:id="rId3"/>
              </a:rPr>
              <a:t> https://youtu.be/4htt3_zeGLQ</a:t>
            </a:r>
            <a:r>
              <a:rPr kumimoji="0" lang="en-US" sz="1200" b="0" i="0" u="none" strike="noStrike" kern="0" cap="none" spc="0" normalizeH="0" baseline="0" noProof="0" dirty="0">
                <a:ln>
                  <a:noFill/>
                </a:ln>
                <a:solidFill>
                  <a:sysClr val="windowText" lastClr="000000"/>
                </a:solidFill>
                <a:effectLst/>
                <a:uLnTx/>
                <a:uFillTx/>
              </a:rPr>
              <a:t> (Video if about 6 minutes long)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274465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767676"/>
                </a:solidFill>
                <a:effectLst/>
                <a:latin typeface="Roboto" panose="02000000000000000000" pitchFamily="2" charset="0"/>
              </a:rPr>
              <a:t>What is a dentist?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ea typeface="+mn-ea"/>
                <a:cs typeface="Calibri Light" panose="020F0302020204030204" pitchFamily="34" charset="0"/>
              </a:rPr>
              <a:t>Dentists diagnose and treat problems with patients’ teeth, gums, and parts of the mouth</a:t>
            </a:r>
            <a:endParaRPr lang="en-US" b="1" i="0" dirty="0">
              <a:solidFill>
                <a:srgbClr val="767676"/>
              </a:solidFill>
              <a:effectLst/>
              <a:latin typeface="Roboto" panose="02000000000000000000" pitchFamily="2" charset="0"/>
            </a:endParaRP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Restore oral health and transform the lives of your patients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a business owner and independent in your career</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Earn a good salary</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creative with your hands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Maintain a flexible lifestyle</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Shape the future of oral healthcare</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Choose from several career specialties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respected members of the community</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Work as part of a healthcare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76767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767676"/>
                </a:solidFill>
                <a:effectLst/>
                <a:latin typeface="Roboto" panose="02000000000000000000" pitchFamily="2" charset="0"/>
              </a:rPr>
              <a:t>Dentists</a:t>
            </a:r>
            <a:r>
              <a:rPr lang="en-US" b="0" i="0" dirty="0">
                <a:solidFill>
                  <a:srgbClr val="71777D"/>
                </a:solidFill>
                <a:effectLst/>
                <a:latin typeface="Roboto" panose="02000000000000000000" pitchFamily="2" charset="0"/>
              </a:rPr>
              <a:t> diagnose and treat problems with patients’ teeth, gums, and related parts of the mouth</a:t>
            </a: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Future Dentists (adea.org)</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143408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1" dirty="0"/>
              <a:t>General Dentistry</a:t>
            </a:r>
            <a:r>
              <a:rPr lang="en-US" dirty="0"/>
              <a:t>: Dentistry working with oral health at every stage of life from children to elderly adults.  Comprehensive oral care is given from baby teeth to permanent teeth.</a:t>
            </a:r>
          </a:p>
          <a:p>
            <a:endParaRPr lang="en-US" dirty="0"/>
          </a:p>
          <a:p>
            <a:r>
              <a:rPr lang="en-US" b="1" dirty="0"/>
              <a:t>Pediatric: </a:t>
            </a:r>
            <a:r>
              <a:rPr lang="en-US" dirty="0"/>
              <a:t>The branch of dentistry working with the oral health of children from birth to adolescence.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Orthodontics (braces): </a:t>
            </a:r>
            <a:r>
              <a:rPr lang="en-US" dirty="0"/>
              <a:t>The branch of dentistry that works focuses on treatment of malocclusion.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Periodontics (gums): </a:t>
            </a:r>
            <a:r>
              <a:rPr lang="en-US" dirty="0"/>
              <a:t>The branch of dentistry that works with the structures that surround and support your teeth.</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Oral Surgery</a:t>
            </a:r>
            <a:r>
              <a:rPr lang="en-US" dirty="0"/>
              <a:t>: The branch of dentistry that works with the diagnosis and the surgical</a:t>
            </a:r>
            <a:r>
              <a:rPr lang="en-US" b="0" i="0" dirty="0">
                <a:solidFill>
                  <a:srgbClr val="111111"/>
                </a:solidFill>
                <a:effectLst/>
                <a:latin typeface="Roboto" panose="02000000000000000000" pitchFamily="2" charset="0"/>
              </a:rPr>
              <a:t> and adjunctive treatment of diseases, injuries, and defects of the human mouth and dental structures.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Prosthodontics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(prosthetic/artificial like dentures):</a:t>
            </a:r>
            <a:r>
              <a:rPr lang="en-US" b="1" dirty="0"/>
              <a:t> </a:t>
            </a:r>
            <a:r>
              <a:rPr lang="en-US" dirty="0"/>
              <a:t>The branch of dentistry that  focuses on prosthetic dentistry.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Endodontics/Root Canals: </a:t>
            </a:r>
            <a:r>
              <a:rPr lang="en-US" dirty="0"/>
              <a:t>The branch of dentistry that treats the inside of the tooth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Dental Public Health:  </a:t>
            </a:r>
            <a:r>
              <a:rPr lang="en-US" dirty="0"/>
              <a:t>Involves a </a:t>
            </a:r>
            <a:r>
              <a:rPr lang="en-US" b="0" i="0" dirty="0">
                <a:solidFill>
                  <a:srgbClr val="111111"/>
                </a:solidFill>
                <a:effectLst/>
                <a:latin typeface="Roboto" panose="02000000000000000000" pitchFamily="2" charset="0"/>
              </a:rPr>
              <a:t>para-clinical specialty of dentistry that deals with the prevention of oral disease and promotion of oral health. </a:t>
            </a:r>
            <a:endParaRPr lang="en-US" b="0" dirty="0"/>
          </a:p>
          <a:p>
            <a:endParaRPr lang="en-US" dirty="0"/>
          </a:p>
          <a:p>
            <a:endParaRPr lang="en-US" dirty="0"/>
          </a:p>
        </p:txBody>
      </p:sp>
    </p:spTree>
    <p:extLst>
      <p:ext uri="{BB962C8B-B14F-4D97-AF65-F5344CB8AC3E}">
        <p14:creationId xmlns:p14="http://schemas.microsoft.com/office/powerpoint/2010/main" val="257502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they different?</a:t>
            </a:r>
          </a:p>
          <a:p>
            <a:r>
              <a:rPr lang="en-US" b="1" dirty="0"/>
              <a:t>Dentist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are some of the duties of a dentist that can be done.</a:t>
            </a:r>
            <a:endParaRPr lang="en-US" b="1" dirty="0"/>
          </a:p>
          <a:p>
            <a:r>
              <a:rPr lang="en-US" dirty="0"/>
              <a:t>treat dental diseases by filling cavities and extracting teeth Dentists also make dentures and some dentists straighten teeth that are crooked</a:t>
            </a:r>
          </a:p>
          <a:p>
            <a:r>
              <a:rPr lang="en-US" dirty="0"/>
              <a:t>Schooling can take  years after college 3-4</a:t>
            </a:r>
          </a:p>
          <a:p>
            <a:r>
              <a:rPr lang="en-US" dirty="0"/>
              <a:t>If you choose  to specialize in an area of dentistry, you require a rang of additional training per your specialty choice.</a:t>
            </a:r>
          </a:p>
          <a:p>
            <a:endParaRPr lang="en-US" dirty="0"/>
          </a:p>
          <a:p>
            <a:r>
              <a:rPr lang="en-US" b="1" dirty="0"/>
              <a:t>Dental Hygienist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are some of the duties of a dental hygienist that can be done.</a:t>
            </a:r>
            <a:endParaRPr lang="en-US" b="1" dirty="0"/>
          </a:p>
          <a:p>
            <a:r>
              <a:rPr lang="en-US" dirty="0"/>
              <a:t>Take dental x rays</a:t>
            </a:r>
          </a:p>
          <a:p>
            <a:r>
              <a:rPr lang="en-US" dirty="0"/>
              <a:t>Clean teeth with special instruments</a:t>
            </a:r>
          </a:p>
          <a:p>
            <a:r>
              <a:rPr lang="en-US" dirty="0"/>
              <a:t>Provide Patient education</a:t>
            </a:r>
          </a:p>
          <a:p>
            <a:r>
              <a:rPr lang="en-US" dirty="0"/>
              <a:t>Help the dentists find cavities</a:t>
            </a:r>
          </a:p>
          <a:p>
            <a:r>
              <a:rPr lang="en-US" dirty="0"/>
              <a:t>Schooling can take 2-3 years after high school</a:t>
            </a:r>
          </a:p>
          <a:p>
            <a:endParaRPr lang="en-US" dirty="0"/>
          </a:p>
          <a:p>
            <a:r>
              <a:rPr lang="en-US" b="1" dirty="0"/>
              <a:t>Dental Assisting</a:t>
            </a:r>
          </a:p>
          <a:p>
            <a:r>
              <a:rPr lang="en-US" b="0" dirty="0"/>
              <a:t>These are some of the duties of a dental assistant that can be done.</a:t>
            </a:r>
          </a:p>
          <a:p>
            <a:r>
              <a:rPr lang="en-US" dirty="0"/>
              <a:t>Take dental X rays</a:t>
            </a:r>
          </a:p>
          <a:p>
            <a:r>
              <a:rPr lang="en-US" dirty="0"/>
              <a:t>Hand instruments to the dentist and organize the dental treatment rooms</a:t>
            </a:r>
          </a:p>
          <a:p>
            <a:r>
              <a:rPr lang="en-US" sz="1200" dirty="0">
                <a:latin typeface="Calibri" panose="020F0502020204030204" pitchFamily="34" charset="0"/>
                <a:cs typeface="Calibri" panose="020F0502020204030204" pitchFamily="34" charset="0"/>
              </a:rPr>
              <a:t>Organize the dental treatment rooms</a:t>
            </a:r>
          </a:p>
          <a:p>
            <a:r>
              <a:rPr lang="en-US" sz="1200" dirty="0">
                <a:latin typeface="Calibri" panose="020F0502020204030204" pitchFamily="34" charset="0"/>
                <a:cs typeface="Calibri" panose="020F0502020204030204" pitchFamily="34" charset="0"/>
              </a:rPr>
              <a:t>Can be trained by a dentist in the dental office</a:t>
            </a:r>
          </a:p>
          <a:p>
            <a:r>
              <a:rPr lang="en-US" sz="1200" dirty="0">
                <a:latin typeface="Calibri" panose="020F0502020204030204" pitchFamily="34" charset="0"/>
                <a:cs typeface="Calibri" panose="020F0502020204030204" pitchFamily="34" charset="0"/>
              </a:rPr>
              <a:t>Can earn a certificate or an associates of applied science degree</a:t>
            </a:r>
          </a:p>
          <a:p>
            <a:r>
              <a:rPr lang="en-US" dirty="0"/>
              <a:t>Roughly 2 years of schooling after high school</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78652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2600" b="1" dirty="0">
                <a:latin typeface="Calibri" panose="020F0502020204030204" pitchFamily="34" charset="0"/>
                <a:cs typeface="Calibri" panose="020F0502020204030204" pitchFamily="34" charset="0"/>
              </a:rPr>
              <a:t>What Now</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Talk to your school guidance councilor</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Classes in Math and Science</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Biology, Chemistry, Trigonometry, Algebra, Calculus	</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Develop Hobbies that have you working/creating things with your hands!</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Painting, Wood Working, Pottery/Ceramics Knitting and Embroidery, Learning an Instrument</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 Develop a curiosity about what causes disease and how cures are developed</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Shadow at a local dental office</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part in Future Health Professionals</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 Learn about populations by learning another language, studying art history, and reading books by great writers!</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opportunities for leadership </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Join student organizations</a:t>
            </a:r>
          </a:p>
          <a:p>
            <a:pPr>
              <a:buFont typeface="Wingdings" panose="05000000000000000000" pitchFamily="2" charset="2"/>
              <a:buNone/>
            </a:pP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None/>
            </a:pPr>
            <a:r>
              <a:rPr lang="en-US" sz="1200" dirty="0"/>
              <a:t>All Dental Careers Involve Life-Long Learning!</a:t>
            </a:r>
          </a:p>
          <a:p>
            <a:pPr algn="ctr"/>
            <a:r>
              <a:rPr lang="en-US" sz="1200" dirty="0"/>
              <a:t> </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03802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school choices if you are in living in North Dakota and are interested in becoming a dentist. </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2288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High School, SAT or ACT Exam-</a:t>
            </a:r>
            <a:r>
              <a:rPr lang="en-US" dirty="0"/>
              <a:t>Keep a strong GPA. Take a SAT or SAT test.</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4yrs Undergraduate and/or Graduate Collage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November-December</a:t>
            </a:r>
            <a:r>
              <a:rPr lang="en-US" b="1" dirty="0"/>
              <a:t> </a:t>
            </a:r>
          </a:p>
          <a:p>
            <a:pPr lvl="0"/>
            <a:r>
              <a:rPr lang="en-US" dirty="0"/>
              <a:t>-Follow re-requisites courses for dental school.</a:t>
            </a:r>
            <a:endParaRPr lang="en-US" b="0" dirty="0"/>
          </a:p>
          <a:p>
            <a:pPr lvl="0"/>
            <a:r>
              <a:rPr lang="en-US" b="0" dirty="0"/>
              <a:t>January-March </a:t>
            </a:r>
          </a:p>
          <a:p>
            <a:pPr lvl="0"/>
            <a:r>
              <a:rPr lang="en-US" dirty="0"/>
              <a:t>-Obtain a pre-health committee letter</a:t>
            </a:r>
            <a:endParaRPr lang="en-US" b="0" dirty="0"/>
          </a:p>
          <a:p>
            <a:pPr lvl="0"/>
            <a:r>
              <a:rPr lang="en-US" b="0" dirty="0"/>
              <a:t>April-June</a:t>
            </a:r>
          </a:p>
          <a:p>
            <a:pPr lvl="0"/>
            <a:r>
              <a:rPr lang="en-US" dirty="0"/>
              <a:t>-Register for DAT found on ADA website</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Take DAT </a:t>
            </a:r>
          </a:p>
          <a:p>
            <a:pPr lvl="0"/>
            <a:r>
              <a:rPr lang="en-US" b="0" dirty="0"/>
              <a:t>July –September </a:t>
            </a:r>
          </a:p>
          <a:p>
            <a:pPr lvl="0"/>
            <a:r>
              <a:rPr lang="en-US" dirty="0"/>
              <a:t>Gather</a:t>
            </a:r>
            <a:r>
              <a:rPr lang="en-US" baseline="0" dirty="0"/>
              <a:t> in formation about dental schools.</a:t>
            </a:r>
          </a:p>
          <a:p>
            <a:pPr lvl="0"/>
            <a:r>
              <a:rPr lang="en-US" baseline="0" dirty="0"/>
              <a:t>-</a:t>
            </a:r>
            <a:r>
              <a:rPr lang="en-US" b="0" i="1" dirty="0"/>
              <a:t>The ADEA Dental School Explorer</a:t>
            </a:r>
            <a:r>
              <a:rPr lang="en-US" b="0" i="0" dirty="0"/>
              <a:t> is updated each spring and is available for purchase at the ADEA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ADEA Dental School Explorer</a:t>
            </a:r>
            <a:r>
              <a:rPr lang="en-US" b="0" i="0" dirty="0"/>
              <a:t> is updated each spring and is available for purchase at the ADEA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site: </a:t>
            </a:r>
            <a:r>
              <a:rPr lang="en-US" b="0" i="0" dirty="0">
                <a:hlinkClick r:id="rId3"/>
              </a:rPr>
              <a:t>https://dentalschoolexplorer.adea.org/</a:t>
            </a:r>
            <a:r>
              <a:rPr lang="en-US" b="0" i="0" dirty="0"/>
              <a:t>.</a:t>
            </a:r>
            <a:endParaRPr lang="en-US" dirty="0"/>
          </a:p>
          <a:p>
            <a:pPr lvl="0"/>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Apply for Dental School</a:t>
            </a:r>
            <a:endParaRPr lang="en-US" dirty="0"/>
          </a:p>
          <a:p>
            <a:pPr lvl="0"/>
            <a:r>
              <a:rPr lang="en-US" u="sng" dirty="0"/>
              <a:t>Apply for dental school can take up to 1 year.</a:t>
            </a:r>
          </a:p>
          <a:p>
            <a:pPr lvl="0"/>
            <a:r>
              <a:rPr lang="en-US" b="0" dirty="0"/>
              <a:t>Applications open in May </a:t>
            </a:r>
          </a:p>
          <a:p>
            <a:pPr lvl="0"/>
            <a:r>
              <a:rPr lang="en-US" dirty="0"/>
              <a:t>-AADSAS (U.S Dental Schools)</a:t>
            </a:r>
          </a:p>
          <a:p>
            <a:pPr lvl="0"/>
            <a:r>
              <a:rPr lang="en-US" dirty="0"/>
              <a:t>-TMDSAS ( Public Dental schools in Texas)</a:t>
            </a:r>
          </a:p>
          <a:p>
            <a:pPr lvl="0"/>
            <a:r>
              <a:rPr lang="en-US" dirty="0"/>
              <a:t>Most schools require a supplemental application followed by an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Interviews and admission applications</a:t>
            </a:r>
            <a:endParaRPr lang="en-US" dirty="0"/>
          </a:p>
          <a:p>
            <a:pPr lvl="0"/>
            <a:r>
              <a:rPr lang="en-US" dirty="0"/>
              <a:t>Some schools start offering interviews late July and August</a:t>
            </a:r>
          </a:p>
          <a:p>
            <a:pPr lvl="0"/>
            <a:r>
              <a:rPr lang="en-US" b="0" dirty="0"/>
              <a:t>October-December </a:t>
            </a:r>
          </a:p>
          <a:p>
            <a:pPr lvl="0"/>
            <a:r>
              <a:rPr lang="en-US" dirty="0"/>
              <a:t>Continue to interview.</a:t>
            </a:r>
          </a:p>
          <a:p>
            <a:pPr lvl="0"/>
            <a:r>
              <a:rPr lang="en-US" dirty="0"/>
              <a:t>Admissions may begin to offer on December 1</a:t>
            </a:r>
            <a:r>
              <a:rPr lang="en-US" baseline="30000" dirty="0"/>
              <a:t>st</a:t>
            </a:r>
            <a:r>
              <a:rPr lang="en-US" dirty="0"/>
              <a:t>.</a:t>
            </a:r>
          </a:p>
          <a:p>
            <a:pPr lvl="0"/>
            <a:r>
              <a:rPr lang="en-US" b="0" dirty="0"/>
              <a:t>January-April</a:t>
            </a:r>
            <a:r>
              <a:rPr lang="en-US" b="1" dirty="0"/>
              <a:t> </a:t>
            </a:r>
            <a:r>
              <a:rPr lang="en-US" b="0" i="0" dirty="0"/>
              <a:t>Interviews by many schools are in January or February, although some schools continue into early spring.</a:t>
            </a:r>
            <a:endParaRPr lang="en-US" dirty="0"/>
          </a:p>
          <a:p>
            <a:pPr lvl="0"/>
            <a:endParaRPr lang="en-US" dirty="0"/>
          </a:p>
          <a:p>
            <a:pPr lvl="0"/>
            <a:endParaRPr lang="en-US" dirty="0"/>
          </a:p>
          <a:p>
            <a:pPr lvl="0"/>
            <a:endParaRPr lang="en-US" dirty="0"/>
          </a:p>
          <a:p>
            <a:pPr lvl="0"/>
            <a:endParaRPr lang="en-US" dirty="0"/>
          </a:p>
          <a:p>
            <a:endParaRPr lang="en-US" dirty="0"/>
          </a:p>
          <a:p>
            <a:r>
              <a:rPr lang="en-US" dirty="0"/>
              <a:t>ADA- American Dental Association </a:t>
            </a:r>
          </a:p>
          <a:p>
            <a:r>
              <a:rPr lang="en-US" dirty="0"/>
              <a:t>DAT- Dental Admission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2022 Dental School Application Timeline (for Entry in Fall 2023) (prehealthadvising.com)</a:t>
            </a:r>
            <a:r>
              <a:rPr lang="en-US" dirty="0"/>
              <a:t> </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36984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
              </a:rPr>
              <a:t>In 2021-22, the average first-year cost of dental school (including tuition and mandatory general fees) was $56,698 for residents and $74,866 for non-residents. Results also vary by institution type. In 2021-22, the average resident first-year cost of public dental school programs was $41,927 while the cost of private dental school programs was $78,581.</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64362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5051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 id="2147483785" r:id="rId17"/>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data.org/average-dental-school-deb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data.hrsa.gov/tools/shortage-area/hpsa-find"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www.pngall.com/dentist-png/download/70425" TargetMode="Externa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png"/><Relationship Id="rId12" Type="http://schemas.openxmlformats.org/officeDocument/2006/relationships/hyperlink" Target="https://www.pexels.com/photo/focused-dentist-healing-teeth-of-female-client-in-clinic-3845747/" TargetMode="External"/><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hyperlink" Target="https://commons.wikimedia.org/wiki/Category:Complete_denture" TargetMode="Externa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hyperlink" Target="https://bracesbyowen.com/owen-orthodontics-damon-braces-in-cabot-and-central-arkansas/" TargetMode="External"/><Relationship Id="rId4" Type="http://schemas.openxmlformats.org/officeDocument/2006/relationships/hyperlink" Target="https://apicciano.commons.gc.cuny.edu/2020/06/13/hows-the-national-economy-doing-watch-the-dentists/" TargetMode="External"/><Relationship Id="rId9" Type="http://schemas.openxmlformats.org/officeDocument/2006/relationships/image" Target="../media/image7.jpeg"/><Relationship Id="rId14" Type="http://schemas.openxmlformats.org/officeDocument/2006/relationships/hyperlink" Target="https://www.pngall.com/dentist-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lstStyle/>
          <a:p>
            <a:r>
              <a:rPr lang="en-US" dirty="0"/>
              <a:t>Finding your career in Dentistry</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lstStyle/>
          <a:p>
            <a:r>
              <a:rPr lang="en-US" dirty="0"/>
              <a:t>Presenter name</a:t>
            </a:r>
          </a:p>
        </p:txBody>
      </p:sp>
      <p:pic>
        <p:nvPicPr>
          <p:cNvPr id="6" name="Picture Placeholder 5">
            <a:extLst>
              <a:ext uri="{FF2B5EF4-FFF2-40B4-BE49-F238E27FC236}">
                <a16:creationId xmlns:a16="http://schemas.microsoft.com/office/drawing/2014/main" id="{B24D4AD1-ED90-4187-9969-D52167BD99B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2BF792-59D5-4BAE-8E3A-1764C8B060D7}"/>
              </a:ext>
            </a:extLst>
          </p:cNvPr>
          <p:cNvSpPr txBox="1"/>
          <p:nvPr/>
        </p:nvSpPr>
        <p:spPr>
          <a:xfrm>
            <a:off x="5991225" y="6421544"/>
            <a:ext cx="6096000" cy="307777"/>
          </a:xfrm>
          <a:prstGeom prst="rect">
            <a:avLst/>
          </a:prstGeom>
          <a:noFill/>
        </p:spPr>
        <p:txBody>
          <a:bodyPr wrap="square">
            <a:spAutoFit/>
          </a:bodyPr>
          <a:lstStyle/>
          <a:p>
            <a:pPr algn="r"/>
            <a:r>
              <a:rPr lang="en-US" sz="1400" dirty="0">
                <a:latin typeface="Segoe UI Light" panose="020B0502040204020203" pitchFamily="34" charset="0"/>
                <a:cs typeface="Segoe UI Light" panose="020B0502040204020203" pitchFamily="34" charset="0"/>
                <a:hlinkClick r:id="rId3"/>
              </a:rPr>
              <a:t>educationdata.org/average-dental-school-debt</a:t>
            </a:r>
            <a:r>
              <a:rPr lang="en-US" sz="1400" dirty="0">
                <a:latin typeface="Segoe UI Light" panose="020B0502040204020203" pitchFamily="34" charset="0"/>
                <a:cs typeface="Segoe UI Light" panose="020B0502040204020203" pitchFamily="34" charset="0"/>
              </a:rPr>
              <a:t> </a:t>
            </a:r>
          </a:p>
        </p:txBody>
      </p:sp>
      <p:sp>
        <p:nvSpPr>
          <p:cNvPr id="2" name="TextBox 1">
            <a:extLst>
              <a:ext uri="{FF2B5EF4-FFF2-40B4-BE49-F238E27FC236}">
                <a16:creationId xmlns:a16="http://schemas.microsoft.com/office/drawing/2014/main" id="{D57E928F-66DF-49E6-92E3-52FCF27C3504}"/>
              </a:ext>
            </a:extLst>
          </p:cNvPr>
          <p:cNvSpPr txBox="1"/>
          <p:nvPr/>
        </p:nvSpPr>
        <p:spPr>
          <a:xfrm>
            <a:off x="509282" y="968093"/>
            <a:ext cx="3068013" cy="1754326"/>
          </a:xfrm>
          <a:prstGeom prst="rect">
            <a:avLst/>
          </a:prstGeom>
          <a:noFill/>
        </p:spPr>
        <p:txBody>
          <a:bodyPr wrap="square" rtlCol="0">
            <a:spAutoFit/>
          </a:bodyPr>
          <a:lstStyle/>
          <a:p>
            <a:r>
              <a:rPr lang="en-US" sz="3600" dirty="0"/>
              <a:t>How Dentists Pay For Dental School</a:t>
            </a:r>
          </a:p>
        </p:txBody>
      </p:sp>
      <p:pic>
        <p:nvPicPr>
          <p:cNvPr id="3074" name="Picture 2" descr="How Respondents Paid on Education Data Initiative">
            <a:extLst>
              <a:ext uri="{FF2B5EF4-FFF2-40B4-BE49-F238E27FC236}">
                <a16:creationId xmlns:a16="http://schemas.microsoft.com/office/drawing/2014/main" id="{2F8151C8-6127-403B-B6B6-B9F69C45D91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6012"/>
          <a:stretch/>
        </p:blipFill>
        <p:spPr bwMode="auto">
          <a:xfrm>
            <a:off x="214218" y="2924087"/>
            <a:ext cx="6726153" cy="2965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rcent of Student debt on Education Data Initiative">
            <a:extLst>
              <a:ext uri="{FF2B5EF4-FFF2-40B4-BE49-F238E27FC236}">
                <a16:creationId xmlns:a16="http://schemas.microsoft.com/office/drawing/2014/main" id="{40C41B32-08F8-45AA-BDBC-75DE3D0226C7}"/>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0239" r="8262" b="10006"/>
          <a:stretch/>
        </p:blipFill>
        <p:spPr bwMode="auto">
          <a:xfrm>
            <a:off x="4435706" y="504554"/>
            <a:ext cx="7651519" cy="443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7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4A9DA0-A6DF-4DC9-A820-01B3FCF9E104}"/>
              </a:ext>
            </a:extLst>
          </p:cNvPr>
          <p:cNvSpPr txBox="1"/>
          <p:nvPr/>
        </p:nvSpPr>
        <p:spPr>
          <a:xfrm>
            <a:off x="609906" y="778356"/>
            <a:ext cx="3568661" cy="1188720"/>
          </a:xfrm>
          <a:prstGeom prst="rect">
            <a:avLst/>
          </a:prstGeom>
        </p:spPr>
        <p:txBody>
          <a:bodyPr vert="horz" lIns="91440" tIns="45720" rIns="91440" bIns="45720" rtlCol="0" anchor="b">
            <a:normAutofit/>
          </a:bodyPr>
          <a:lstStyle/>
          <a:p>
            <a:pPr>
              <a:spcBef>
                <a:spcPct val="0"/>
              </a:spcBef>
              <a:spcAft>
                <a:spcPts val="600"/>
              </a:spcAft>
            </a:pPr>
            <a:r>
              <a:rPr kumimoji="0" lang="en-US" sz="3200" b="0" i="0" u="none" strike="noStrike" kern="1200" cap="all" spc="0" normalizeH="0" baseline="0" noProof="0" dirty="0">
                <a:ln>
                  <a:noFill/>
                </a:ln>
                <a:solidFill>
                  <a:schemeClr val="tx1">
                    <a:lumMod val="75000"/>
                    <a:lumOff val="25000"/>
                  </a:schemeClr>
                </a:solidFill>
                <a:effectLst/>
                <a:uLnTx/>
                <a:uFillTx/>
                <a:latin typeface="+mj-lt"/>
                <a:ea typeface="+mj-ea"/>
                <a:cs typeface="+mj-cs"/>
              </a:rPr>
              <a:t>The </a:t>
            </a:r>
            <a:r>
              <a:rPr lang="en-US" sz="3200" cap="all" dirty="0">
                <a:solidFill>
                  <a:schemeClr val="tx1">
                    <a:lumMod val="75000"/>
                    <a:lumOff val="25000"/>
                  </a:schemeClr>
                </a:solidFill>
                <a:latin typeface="+mj-lt"/>
                <a:ea typeface="+mj-ea"/>
                <a:cs typeface="+mj-cs"/>
              </a:rPr>
              <a:t>Salary</a:t>
            </a:r>
            <a:r>
              <a:rPr kumimoji="0" lang="en-US" sz="3200" b="0" i="0" u="none" strike="noStrike" kern="1200" cap="all" spc="0" normalizeH="0" baseline="0" noProof="0" dirty="0">
                <a:ln>
                  <a:noFill/>
                </a:ln>
                <a:solidFill>
                  <a:schemeClr val="tx1">
                    <a:lumMod val="75000"/>
                    <a:lumOff val="25000"/>
                  </a:schemeClr>
                </a:solidFill>
                <a:effectLst/>
                <a:uLnTx/>
                <a:uFillTx/>
                <a:latin typeface="+mj-lt"/>
                <a:ea typeface="+mj-ea"/>
                <a:cs typeface="+mj-cs"/>
              </a:rPr>
              <a:t> of Dentistry</a:t>
            </a:r>
            <a:endParaRPr lang="en-US" sz="3200" b="0" kern="1200" cap="all" dirty="0">
              <a:solidFill>
                <a:schemeClr val="tx1">
                  <a:lumMod val="75000"/>
                  <a:lumOff val="25000"/>
                </a:schemeClr>
              </a:solidFill>
              <a:latin typeface="+mj-lt"/>
              <a:ea typeface="+mj-ea"/>
              <a:cs typeface="+mj-cs"/>
            </a:endParaRPr>
          </a:p>
        </p:txBody>
      </p:sp>
      <p:pic>
        <p:nvPicPr>
          <p:cNvPr id="2" name="Picture 1">
            <a:extLst>
              <a:ext uri="{FF2B5EF4-FFF2-40B4-BE49-F238E27FC236}">
                <a16:creationId xmlns:a16="http://schemas.microsoft.com/office/drawing/2014/main" id="{742BA58A-78CB-4A9A-ABF0-EC9145C337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906" y="2340864"/>
            <a:ext cx="4009101" cy="4083050"/>
          </a:xfrm>
          <a:prstGeom prst="rect">
            <a:avLst/>
          </a:prstGeom>
          <a:noFill/>
        </p:spPr>
      </p:pic>
      <p:sp>
        <p:nvSpPr>
          <p:cNvPr id="19" name="Slide Number Placeholder 6">
            <a:extLst>
              <a:ext uri="{FF2B5EF4-FFF2-40B4-BE49-F238E27FC236}">
                <a16:creationId xmlns:a16="http://schemas.microsoft.com/office/drawing/2014/main" id="{CE6BCAC0-6F2F-460A-D1E5-A27185EE6799}"/>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11</a:t>
            </a:fld>
            <a:endParaRPr lang="en-US"/>
          </a:p>
        </p:txBody>
      </p:sp>
      <p:sp>
        <p:nvSpPr>
          <p:cNvPr id="3" name="TextBox 2">
            <a:extLst>
              <a:ext uri="{FF2B5EF4-FFF2-40B4-BE49-F238E27FC236}">
                <a16:creationId xmlns:a16="http://schemas.microsoft.com/office/drawing/2014/main" id="{5ABF5FD2-BAD0-4299-A020-C3A382C9185C}"/>
              </a:ext>
            </a:extLst>
          </p:cNvPr>
          <p:cNvSpPr txBox="1"/>
          <p:nvPr/>
        </p:nvSpPr>
        <p:spPr>
          <a:xfrm>
            <a:off x="5479838" y="312762"/>
            <a:ext cx="6312568" cy="6232475"/>
          </a:xfrm>
          <a:prstGeom prst="rect">
            <a:avLst/>
          </a:prstGeom>
          <a:noFill/>
        </p:spPr>
        <p:txBody>
          <a:bodyPr wrap="square" rtlCol="0">
            <a:spAutoFit/>
          </a:bodyPr>
          <a:lstStyle/>
          <a:p>
            <a:pPr algn="ctr">
              <a:lnSpc>
                <a:spcPct val="150000"/>
              </a:lnSpc>
            </a:pPr>
            <a:r>
              <a:rPr lang="en-US" sz="2400" b="1" i="0" dirty="0">
                <a:solidFill>
                  <a:srgbClr val="333333"/>
                </a:solidFill>
                <a:effectLst/>
                <a:latin typeface="Georgia" panose="02040502050405020303" pitchFamily="18" charset="0"/>
              </a:rPr>
              <a:t>Average Salary of a Dentist: </a:t>
            </a:r>
            <a:r>
              <a:rPr lang="en-US" sz="2400" i="0" dirty="0">
                <a:solidFill>
                  <a:srgbClr val="333333"/>
                </a:solidFill>
                <a:effectLst/>
                <a:latin typeface="Georgia" panose="02040502050405020303" pitchFamily="18" charset="0"/>
              </a:rPr>
              <a:t>$212,380</a:t>
            </a:r>
          </a:p>
          <a:p>
            <a:pPr algn="ctr">
              <a:lnSpc>
                <a:spcPct val="150000"/>
              </a:lnSpc>
            </a:pPr>
            <a:r>
              <a:rPr lang="en-US" sz="1600" dirty="0">
                <a:solidFill>
                  <a:srgbClr val="333333"/>
                </a:solidFill>
                <a:highlight>
                  <a:srgbClr val="FFFF00"/>
                </a:highlight>
                <a:latin typeface="Georgia" panose="02040502050405020303" pitchFamily="18" charset="0"/>
              </a:rPr>
              <a:t>(in the top 10 highest paying states for dentists)</a:t>
            </a:r>
          </a:p>
          <a:p>
            <a:pPr algn="l">
              <a:lnSpc>
                <a:spcPct val="150000"/>
              </a:lnSpc>
            </a:pPr>
            <a:endParaRPr lang="en-US" sz="1200" i="0" dirty="0">
              <a:solidFill>
                <a:srgbClr val="333333"/>
              </a:solidFill>
              <a:effectLst/>
              <a:latin typeface="Georgia" panose="02040502050405020303" pitchFamily="18" charset="0"/>
            </a:endParaRPr>
          </a:p>
          <a:p>
            <a:pPr algn="l">
              <a:lnSpc>
                <a:spcPct val="150000"/>
              </a:lnSpc>
            </a:pPr>
            <a:endParaRPr lang="en-US" sz="1400" i="0" dirty="0">
              <a:solidFill>
                <a:srgbClr val="333333"/>
              </a:solidFill>
              <a:effectLst/>
              <a:latin typeface="Georgia" panose="02040502050405020303" pitchFamily="18" charset="0"/>
            </a:endParaRP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Delaware average dentist salary</a:t>
            </a:r>
            <a:r>
              <a:rPr lang="en-US" sz="2000" b="0" i="0" dirty="0">
                <a:solidFill>
                  <a:srgbClr val="333333"/>
                </a:solidFill>
                <a:effectLst/>
                <a:latin typeface="Gautami" panose="020B0502040204020203" pitchFamily="34" charset="0"/>
                <a:cs typeface="Gautami" panose="020B0502040204020203" pitchFamily="34" charset="0"/>
              </a:rPr>
              <a:t>: </a:t>
            </a:r>
            <a:r>
              <a:rPr lang="en-US" sz="2000" i="0" dirty="0">
                <a:solidFill>
                  <a:srgbClr val="333333"/>
                </a:solidFill>
                <a:effectLst/>
                <a:latin typeface="Gautami" panose="020B0502040204020203" pitchFamily="34" charset="0"/>
                <a:cs typeface="Gautami" panose="020B0502040204020203" pitchFamily="34" charset="0"/>
              </a:rPr>
              <a:t>$264,440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Alaska average dentist salary</a:t>
            </a:r>
            <a:r>
              <a:rPr lang="en-US" sz="2000" b="0" i="0" dirty="0">
                <a:solidFill>
                  <a:srgbClr val="333333"/>
                </a:solidFill>
                <a:effectLst/>
                <a:latin typeface="Gautami" panose="020B0502040204020203" pitchFamily="34" charset="0"/>
                <a:cs typeface="Gautami" panose="020B0502040204020203" pitchFamily="34" charset="0"/>
              </a:rPr>
              <a:t>: $259,350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Rhode Island average dentist salary</a:t>
            </a:r>
            <a:r>
              <a:rPr lang="en-US" sz="2000" b="0" i="0" dirty="0">
                <a:solidFill>
                  <a:srgbClr val="333333"/>
                </a:solidFill>
                <a:effectLst/>
                <a:latin typeface="Gautami" panose="020B0502040204020203" pitchFamily="34" charset="0"/>
                <a:cs typeface="Gautami" panose="020B0502040204020203" pitchFamily="34" charset="0"/>
              </a:rPr>
              <a:t>: $254,190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Minnesota</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$227,280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New Hampshire</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$226,300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Connecticut</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$213,390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Wisconsin</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$213,210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North Dakota</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$212,380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North Carolina</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$212,160</a:t>
            </a:r>
          </a:p>
          <a:p>
            <a:pPr marL="342900" indent="-342900" algn="l">
              <a:lnSpc>
                <a:spcPct val="150000"/>
              </a:lnSpc>
              <a:buClr>
                <a:schemeClr val="accent1"/>
              </a:buClr>
              <a:buFont typeface="+mj-lt"/>
              <a:buAutoNum type="arabicPeriod"/>
            </a:pPr>
            <a:r>
              <a:rPr lang="en-US" sz="2000" b="1" i="0" dirty="0">
                <a:solidFill>
                  <a:srgbClr val="333333"/>
                </a:solidFill>
                <a:effectLst/>
                <a:latin typeface="Gautami" panose="020B0502040204020203" pitchFamily="34" charset="0"/>
                <a:cs typeface="Gautami" panose="020B0502040204020203" pitchFamily="34" charset="0"/>
              </a:rPr>
              <a:t>Nevada</a:t>
            </a:r>
            <a:r>
              <a:rPr lang="en-US" sz="2000" b="0" i="0" dirty="0">
                <a:solidFill>
                  <a:srgbClr val="333333"/>
                </a:solidFill>
                <a:effectLst/>
                <a:latin typeface="Gautami" panose="020B0502040204020203" pitchFamily="34" charset="0"/>
                <a:cs typeface="Gautami" panose="020B0502040204020203" pitchFamily="34" charset="0"/>
              </a:rPr>
              <a:t> </a:t>
            </a:r>
            <a:r>
              <a:rPr lang="en-US" sz="2000" b="1" i="0" dirty="0">
                <a:solidFill>
                  <a:srgbClr val="333333"/>
                </a:solidFill>
                <a:effectLst/>
                <a:latin typeface="Gautami" panose="020B0502040204020203" pitchFamily="34" charset="0"/>
                <a:cs typeface="Gautami" panose="020B0502040204020203" pitchFamily="34" charset="0"/>
              </a:rPr>
              <a:t>average dentist salary</a:t>
            </a:r>
            <a:r>
              <a:rPr lang="en-US" sz="2000" b="0" i="0" dirty="0">
                <a:solidFill>
                  <a:srgbClr val="333333"/>
                </a:solidFill>
                <a:effectLst/>
                <a:latin typeface="Gautami" panose="020B0502040204020203" pitchFamily="34" charset="0"/>
                <a:cs typeface="Gautami" panose="020B0502040204020203" pitchFamily="34" charset="0"/>
              </a:rPr>
              <a:t>: $210,710</a:t>
            </a:r>
          </a:p>
        </p:txBody>
      </p:sp>
      <p:sp>
        <p:nvSpPr>
          <p:cNvPr id="4" name="Rectangle: Rounded Corners 3">
            <a:extLst>
              <a:ext uri="{FF2B5EF4-FFF2-40B4-BE49-F238E27FC236}">
                <a16:creationId xmlns:a16="http://schemas.microsoft.com/office/drawing/2014/main" id="{C9917586-9599-452D-8D48-E05FE585DE55}"/>
              </a:ext>
            </a:extLst>
          </p:cNvPr>
          <p:cNvSpPr/>
          <p:nvPr/>
        </p:nvSpPr>
        <p:spPr>
          <a:xfrm>
            <a:off x="5237018" y="5001491"/>
            <a:ext cx="6555388" cy="581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1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414281" y="663737"/>
            <a:ext cx="11029616" cy="666425"/>
          </a:xfrm>
        </p:spPr>
        <p:txBody>
          <a:bodyPr>
            <a:normAutofit/>
          </a:bodyPr>
          <a:lstStyle/>
          <a:p>
            <a:pPr algn="ctr"/>
            <a:r>
              <a:rPr lang="en-US" sz="3500" cap="none" dirty="0">
                <a:latin typeface="Segoe UI Light" panose="020B0502040204020203" pitchFamily="34" charset="0"/>
                <a:cs typeface="Segoe UI Light" panose="020B0502040204020203" pitchFamily="34" charset="0"/>
              </a:rPr>
              <a:t>ND Health Service Corps</a:t>
            </a:r>
          </a:p>
        </p:txBody>
      </p:sp>
      <p:sp>
        <p:nvSpPr>
          <p:cNvPr id="48" name="Text Placeholder 2">
            <a:extLst>
              <a:ext uri="{FF2B5EF4-FFF2-40B4-BE49-F238E27FC236}">
                <a16:creationId xmlns:a16="http://schemas.microsoft.com/office/drawing/2014/main" id="{E067D5D0-2EDA-6C6A-C62F-7AE215EDF66D}"/>
              </a:ext>
            </a:extLst>
          </p:cNvPr>
          <p:cNvSpPr>
            <a:spLocks noGrp="1"/>
          </p:cNvSpPr>
          <p:nvPr>
            <p:ph type="body" idx="1"/>
          </p:nvPr>
        </p:nvSpPr>
        <p:spPr>
          <a:xfrm>
            <a:off x="481709" y="1546849"/>
            <a:ext cx="3622508" cy="976381"/>
          </a:xfrm>
          <a:solidFill>
            <a:schemeClr val="accent1"/>
          </a:solidFill>
          <a:ln>
            <a:solidFill>
              <a:schemeClr val="accent1"/>
            </a:solidFill>
          </a:ln>
        </p:spPr>
        <p:txBody>
          <a:bodyPr/>
          <a:lstStyle/>
          <a:p>
            <a:pPr algn="ctr"/>
            <a:r>
              <a:rPr lang="en-US" sz="2700" dirty="0">
                <a:solidFill>
                  <a:schemeClr val="bg1"/>
                </a:solidFill>
              </a:rPr>
              <a:t>STATE</a:t>
            </a:r>
          </a:p>
        </p:txBody>
      </p:sp>
      <p:sp>
        <p:nvSpPr>
          <p:cNvPr id="50" name="Content Placeholder 3">
            <a:extLst>
              <a:ext uri="{FF2B5EF4-FFF2-40B4-BE49-F238E27FC236}">
                <a16:creationId xmlns:a16="http://schemas.microsoft.com/office/drawing/2014/main" id="{8E2536BE-EAA9-AEF2-A9F4-4A3C426628E6}"/>
              </a:ext>
            </a:extLst>
          </p:cNvPr>
          <p:cNvSpPr>
            <a:spLocks noGrp="1"/>
          </p:cNvSpPr>
          <p:nvPr>
            <p:ph sz="half" idx="2"/>
          </p:nvPr>
        </p:nvSpPr>
        <p:spPr>
          <a:xfrm>
            <a:off x="481712" y="2518322"/>
            <a:ext cx="3622508" cy="2792828"/>
          </a:xfrm>
          <a:ln>
            <a:solidFill>
              <a:schemeClr val="accent1"/>
            </a:solidFill>
          </a:ln>
        </p:spPr>
        <p:txBody>
          <a:bodyPr>
            <a:normAutofit fontScale="92500"/>
          </a:bodyPr>
          <a:lstStyle/>
          <a:p>
            <a:r>
              <a:rPr lang="en-US" sz="2400" dirty="0">
                <a:latin typeface="Calibri" panose="020F0502020204030204" pitchFamily="34" charset="0"/>
                <a:cs typeface="Calibri" panose="020F0502020204030204" pitchFamily="34" charset="0"/>
              </a:rPr>
              <a:t>Up to $100,000</a:t>
            </a:r>
          </a:p>
          <a:p>
            <a:r>
              <a:rPr lang="en-US" sz="2400" dirty="0">
                <a:latin typeface="Calibri" panose="020F0502020204030204" pitchFamily="34" charset="0"/>
                <a:cs typeface="Calibri" panose="020F0502020204030204" pitchFamily="34" charset="0"/>
              </a:rPr>
              <a:t>5-yr commitment</a:t>
            </a:r>
          </a:p>
          <a:p>
            <a:r>
              <a:rPr lang="en-US" sz="2400" dirty="0">
                <a:latin typeface="Calibri" panose="020F0502020204030204" pitchFamily="34" charset="0"/>
                <a:cs typeface="Calibri" panose="020F0502020204030204" pitchFamily="34" charset="0"/>
              </a:rPr>
              <a:t>Accept Medicaid patients</a:t>
            </a:r>
          </a:p>
          <a:p>
            <a:r>
              <a:rPr lang="en-US" sz="2400" dirty="0">
                <a:latin typeface="Calibri" panose="020F0502020204030204" pitchFamily="34" charset="0"/>
                <a:cs typeface="Calibri" panose="020F0502020204030204" pitchFamily="34" charset="0"/>
              </a:rPr>
              <a:t>Priority given to dentists working in rural and underserved communities</a:t>
            </a:r>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412340" y="1546849"/>
            <a:ext cx="3500443" cy="968660"/>
          </a:xfrm>
          <a:solidFill>
            <a:schemeClr val="accent6"/>
          </a:solidFill>
          <a:ln>
            <a:solidFill>
              <a:schemeClr val="accent6">
                <a:lumMod val="75000"/>
              </a:schemeClr>
            </a:solidFill>
          </a:ln>
        </p:spPr>
        <p:txBody>
          <a:bodyPr/>
          <a:lstStyle/>
          <a:p>
            <a:pPr algn="ctr"/>
            <a:r>
              <a:rPr lang="en-US" sz="2700" dirty="0">
                <a:solidFill>
                  <a:schemeClr val="bg1"/>
                </a:solidFill>
              </a:rPr>
              <a:t>FEDERAL</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419600" y="2515509"/>
            <a:ext cx="3492500" cy="2795641"/>
          </a:xfrm>
          <a:ln>
            <a:solidFill>
              <a:schemeClr val="accent6"/>
            </a:solidFill>
          </a:ln>
        </p:spPr>
        <p:txBody>
          <a:bodyPr>
            <a:normAutofit/>
          </a:bodyPr>
          <a:lstStyle/>
          <a:p>
            <a:r>
              <a:rPr lang="en-US" sz="2400" dirty="0">
                <a:latin typeface="Calibri" panose="020F0502020204030204" pitchFamily="34" charset="0"/>
                <a:cs typeface="Calibri" panose="020F0502020204030204" pitchFamily="34" charset="0"/>
              </a:rPr>
              <a:t>Up to $50,000/year</a:t>
            </a:r>
          </a:p>
          <a:p>
            <a:r>
              <a:rPr lang="en-US" sz="2400" dirty="0">
                <a:latin typeface="Calibri" panose="020F0502020204030204" pitchFamily="34" charset="0"/>
                <a:cs typeface="Calibri" panose="020F0502020204030204" pitchFamily="34" charset="0"/>
              </a:rPr>
              <a:t>2-yr commitment</a:t>
            </a:r>
          </a:p>
          <a:p>
            <a:r>
              <a:rPr lang="en-US" sz="2400" dirty="0">
                <a:latin typeface="Calibri" panose="020F0502020204030204" pitchFamily="34" charset="0"/>
                <a:cs typeface="Calibri" panose="020F0502020204030204" pitchFamily="34" charset="0"/>
              </a:rPr>
              <a:t>Must practice at an NHSC approved site with a HPSA score</a:t>
            </a:r>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243496" y="1546849"/>
            <a:ext cx="3466793" cy="968660"/>
          </a:xfrm>
          <a:solidFill>
            <a:schemeClr val="accent4">
              <a:lumMod val="50000"/>
            </a:schemeClr>
          </a:solidFill>
          <a:ln>
            <a:solidFill>
              <a:schemeClr val="accent3"/>
            </a:solidFill>
          </a:ln>
        </p:spPr>
        <p:txBody>
          <a:bodyPr/>
          <a:lstStyle/>
          <a:p>
            <a:pPr algn="ctr"/>
            <a:r>
              <a:rPr lang="en-US" sz="2700" dirty="0">
                <a:solidFill>
                  <a:schemeClr val="bg1"/>
                </a:solidFill>
              </a:rPr>
              <a:t>FEDERAL + STATE</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243494" y="2501899"/>
            <a:ext cx="3466793" cy="2809252"/>
          </a:xfrm>
          <a:ln>
            <a:solidFill>
              <a:schemeClr val="accent6">
                <a:lumMod val="75000"/>
              </a:schemeClr>
            </a:solidFill>
          </a:ln>
        </p:spPr>
        <p:txBody>
          <a:bodyPr>
            <a:normAutofit/>
          </a:bodyPr>
          <a:lstStyle/>
          <a:p>
            <a:r>
              <a:rPr lang="en-US" sz="2400" dirty="0">
                <a:latin typeface="Calibri" panose="020F0502020204030204" pitchFamily="34" charset="0"/>
                <a:cs typeface="Calibri" panose="020F0502020204030204" pitchFamily="34" charset="0"/>
              </a:rPr>
              <a:t>Up to $25,000/year</a:t>
            </a:r>
          </a:p>
          <a:p>
            <a:r>
              <a:rPr lang="en-US" sz="2400" dirty="0">
                <a:latin typeface="Calibri" panose="020F0502020204030204" pitchFamily="34" charset="0"/>
                <a:cs typeface="Calibri" panose="020F0502020204030204" pitchFamily="34" charset="0"/>
              </a:rPr>
              <a:t>2-year commitment with opportunity for continuation</a:t>
            </a:r>
          </a:p>
          <a:p>
            <a:r>
              <a:rPr lang="en-US" sz="2400" dirty="0">
                <a:latin typeface="Calibri" panose="020F0502020204030204" pitchFamily="34" charset="0"/>
                <a:cs typeface="Calibri" panose="020F0502020204030204" pitchFamily="34" charset="0"/>
              </a:rPr>
              <a:t>Must practice at a site with a HPSA score</a:t>
            </a:r>
          </a:p>
        </p:txBody>
      </p:sp>
      <p:sp>
        <p:nvSpPr>
          <p:cNvPr id="11" name="TextBox 10">
            <a:extLst>
              <a:ext uri="{FF2B5EF4-FFF2-40B4-BE49-F238E27FC236}">
                <a16:creationId xmlns:a16="http://schemas.microsoft.com/office/drawing/2014/main" id="{CAAD59FB-F1B1-4C04-A7D8-B2BD8231E6F9}"/>
              </a:ext>
            </a:extLst>
          </p:cNvPr>
          <p:cNvSpPr txBox="1"/>
          <p:nvPr/>
        </p:nvSpPr>
        <p:spPr>
          <a:xfrm>
            <a:off x="481709" y="5720771"/>
            <a:ext cx="11029615" cy="461665"/>
          </a:xfrm>
          <a:prstGeom prst="rect">
            <a:avLst/>
          </a:prstGeom>
          <a:noFill/>
        </p:spPr>
        <p:txBody>
          <a:bodyPr wrap="square">
            <a:spAutoFit/>
          </a:bodyPr>
          <a:lstStyle/>
          <a:p>
            <a:r>
              <a:rPr lang="en-US" sz="2400" dirty="0">
                <a:latin typeface="Calibri Light" panose="020F0302020204030204" pitchFamily="34" charset="0"/>
                <a:cs typeface="Calibri Light" panose="020F0302020204030204" pitchFamily="34" charset="0"/>
                <a:hlinkClick r:id="rId3"/>
              </a:rPr>
              <a:t>Health professional Shortage Areas (</a:t>
            </a:r>
            <a:r>
              <a:rPr lang="en-US" sz="2400">
                <a:latin typeface="Calibri Light" panose="020F0302020204030204" pitchFamily="34" charset="0"/>
                <a:cs typeface="Calibri Light" panose="020F0302020204030204" pitchFamily="34" charset="0"/>
                <a:hlinkClick r:id="rId3"/>
              </a:rPr>
              <a:t>HPSAs)</a:t>
            </a:r>
            <a:r>
              <a:rPr lang="en-US" sz="2400">
                <a:latin typeface="Calibri Light" panose="020F0302020204030204" pitchFamily="34" charset="0"/>
                <a:cs typeface="Calibri Light" panose="020F0302020204030204" pitchFamily="34" charset="0"/>
              </a:rPr>
              <a:t> </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086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794EA9-0DBC-4701-9319-70E5400940D3}"/>
              </a:ext>
            </a:extLst>
          </p:cNvPr>
          <p:cNvPicPr>
            <a:picLocks noChangeAspect="1"/>
          </p:cNvPicPr>
          <p:nvPr/>
        </p:nvPicPr>
        <p:blipFill rotWithShape="1">
          <a:blip r:embed="rId3">
            <a:extLst>
              <a:ext uri="{28A0092B-C50C-407E-A947-70E740481C1C}">
                <a14:useLocalDpi xmlns:a14="http://schemas.microsoft.com/office/drawing/2010/main"/>
              </a:ext>
            </a:extLst>
          </a:blip>
          <a:srcRect t="5997" b="2250"/>
          <a:stretch/>
        </p:blipFill>
        <p:spPr>
          <a:xfrm>
            <a:off x="0" y="68961"/>
            <a:ext cx="9573177" cy="6720078"/>
          </a:xfrm>
          <a:prstGeom prst="rect">
            <a:avLst/>
          </a:prstGeom>
        </p:spPr>
      </p:pic>
      <p:sp>
        <p:nvSpPr>
          <p:cNvPr id="7" name="Rectangle 6">
            <a:extLst>
              <a:ext uri="{FF2B5EF4-FFF2-40B4-BE49-F238E27FC236}">
                <a16:creationId xmlns:a16="http://schemas.microsoft.com/office/drawing/2014/main" id="{35EF9729-E649-419C-AFAA-855DBB1D487F}"/>
              </a:ext>
            </a:extLst>
          </p:cNvPr>
          <p:cNvSpPr/>
          <p:nvPr/>
        </p:nvSpPr>
        <p:spPr>
          <a:xfrm>
            <a:off x="9393382" y="249382"/>
            <a:ext cx="2632363" cy="734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148780-D31E-45A5-999D-1B03EFB11E01}"/>
              </a:ext>
            </a:extLst>
          </p:cNvPr>
          <p:cNvSpPr txBox="1"/>
          <p:nvPr/>
        </p:nvSpPr>
        <p:spPr>
          <a:xfrm>
            <a:off x="9317181" y="4919008"/>
            <a:ext cx="2784764" cy="1938992"/>
          </a:xfrm>
          <a:prstGeom prst="rect">
            <a:avLst/>
          </a:prstGeom>
          <a:noFill/>
        </p:spPr>
        <p:txBody>
          <a:bodyPr wrap="square">
            <a:spAutoFit/>
          </a:bodyPr>
          <a:lstStyle/>
          <a:p>
            <a:pPr algn="r"/>
            <a:r>
              <a:rPr kumimoji="0" lang="en-US" sz="4000" b="0" i="0" u="none" strike="noStrike" kern="1200" spc="0" normalizeH="0" baseline="0" noProof="0" dirty="0">
                <a:ln>
                  <a:noFill/>
                </a:ln>
                <a:solidFill>
                  <a:prstClr val="black">
                    <a:lumMod val="75000"/>
                    <a:lumOff val="25000"/>
                  </a:prstClr>
                </a:solidFill>
                <a:effectLst/>
                <a:uLnTx/>
                <a:uFillTx/>
                <a:latin typeface="Segoe UI Light" panose="020B0502040204020203" pitchFamily="34" charset="0"/>
                <a:ea typeface="+mj-ea"/>
                <a:cs typeface="Segoe UI Light" panose="020B0502040204020203" pitchFamily="34" charset="0"/>
              </a:rPr>
              <a:t>American Dental Association</a:t>
            </a:r>
            <a:endParaRPr lang="en-US"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8149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6EF6-DB1B-43F4-A460-B1C23008CE2F}"/>
              </a:ext>
            </a:extLst>
          </p:cNvPr>
          <p:cNvSpPr>
            <a:spLocks noGrp="1"/>
          </p:cNvSpPr>
          <p:nvPr>
            <p:ph type="title"/>
          </p:nvPr>
        </p:nvSpPr>
        <p:spPr>
          <a:xfrm>
            <a:off x="652252" y="-180153"/>
            <a:ext cx="6590687" cy="1566605"/>
          </a:xfrm>
        </p:spPr>
        <p:txBody>
          <a:bodyPr>
            <a:normAutofit/>
          </a:bodyPr>
          <a:lstStyle/>
          <a:p>
            <a:r>
              <a:rPr lang="en-US" dirty="0"/>
              <a:t>First American Indian Dentist</a:t>
            </a:r>
          </a:p>
        </p:txBody>
      </p:sp>
      <p:sp>
        <p:nvSpPr>
          <p:cNvPr id="3" name="Content Placeholder 2">
            <a:extLst>
              <a:ext uri="{FF2B5EF4-FFF2-40B4-BE49-F238E27FC236}">
                <a16:creationId xmlns:a16="http://schemas.microsoft.com/office/drawing/2014/main" id="{4D34C88B-1422-48EB-AB36-C9CAC1392F1A}"/>
              </a:ext>
            </a:extLst>
          </p:cNvPr>
          <p:cNvSpPr>
            <a:spLocks noGrp="1"/>
          </p:cNvSpPr>
          <p:nvPr>
            <p:ph idx="1"/>
          </p:nvPr>
        </p:nvSpPr>
        <p:spPr>
          <a:xfrm>
            <a:off x="652252" y="1564252"/>
            <a:ext cx="6034298" cy="5084198"/>
          </a:xfrm>
        </p:spPr>
        <p:txBody>
          <a:bodyPr>
            <a:normAutofit fontScale="92500"/>
          </a:bodyPr>
          <a:lstStyle/>
          <a:p>
            <a:r>
              <a:rPr lang="en-US" sz="2400" dirty="0">
                <a:latin typeface="Calibri Light" panose="020F0302020204030204" pitchFamily="34" charset="0"/>
                <a:cs typeface="Calibri Light" panose="020F0302020204030204" pitchFamily="34" charset="0"/>
              </a:rPr>
              <a:t>Dr. Rickert was inducted in the Michigan Women’s Hall of Fame for being the first female American Indian dentist in the world.</a:t>
            </a:r>
          </a:p>
          <a:p>
            <a:r>
              <a:rPr lang="en-US" sz="2400" dirty="0">
                <a:latin typeface="Calibri Light" panose="020F0302020204030204" pitchFamily="34" charset="0"/>
                <a:cs typeface="Calibri Light" panose="020F0302020204030204" pitchFamily="34" charset="0"/>
              </a:rPr>
              <a:t>“I have always wanted to help people, to improve their lives in a meaningful way. I loved math and science and was very good at them. I desired a practical application of my fascination with the biological sciences, and dentistry fulfills that every day. No two patients are ever alike. My own medical doctor encouraged me to pursue medicine or dentistry when I was 12 years old. In college, I decided that dentistry would fit as a career as well as with my personal life goals. I also wanted to be a respected professional in my community.”</a:t>
            </a:r>
          </a:p>
        </p:txBody>
      </p:sp>
      <p:sp>
        <p:nvSpPr>
          <p:cNvPr id="7" name="Slide Number Placeholder 6">
            <a:extLst>
              <a:ext uri="{FF2B5EF4-FFF2-40B4-BE49-F238E27FC236}">
                <a16:creationId xmlns:a16="http://schemas.microsoft.com/office/drawing/2014/main" id="{0BA09446-3D26-4847-8E74-EF20BE9E72DD}"/>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10" name="Picture 9">
            <a:extLst>
              <a:ext uri="{FF2B5EF4-FFF2-40B4-BE49-F238E27FC236}">
                <a16:creationId xmlns:a16="http://schemas.microsoft.com/office/drawing/2014/main" id="{9860631A-8990-468A-9156-FDE118E7427E}"/>
              </a:ext>
            </a:extLst>
          </p:cNvPr>
          <p:cNvPicPr>
            <a:picLocks noChangeAspect="1"/>
          </p:cNvPicPr>
          <p:nvPr/>
        </p:nvPicPr>
        <p:blipFill>
          <a:blip r:embed="rId3"/>
          <a:stretch>
            <a:fillRect/>
          </a:stretch>
        </p:blipFill>
        <p:spPr>
          <a:xfrm>
            <a:off x="7105344" y="381000"/>
            <a:ext cx="4572000" cy="6096000"/>
          </a:xfrm>
          <a:prstGeom prst="rect">
            <a:avLst/>
          </a:prstGeom>
        </p:spPr>
      </p:pic>
    </p:spTree>
    <p:extLst>
      <p:ext uri="{BB962C8B-B14F-4D97-AF65-F5344CB8AC3E}">
        <p14:creationId xmlns:p14="http://schemas.microsoft.com/office/powerpoint/2010/main" val="37443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title"/>
          </p:nvPr>
        </p:nvSpPr>
        <p:spPr>
          <a:xfrm>
            <a:off x="618911" y="2834640"/>
            <a:ext cx="3568661" cy="1188720"/>
          </a:xfrm>
        </p:spPr>
        <p:txBody>
          <a:bodyPr anchor="b" anchorCtr="0">
            <a:noAutofit/>
          </a:bodyPr>
          <a:lstStyle/>
          <a:p>
            <a:r>
              <a:rPr lang="en-US" sz="4000" cap="none" dirty="0">
                <a:latin typeface="Segoe UI Light" panose="020B0502040204020203" pitchFamily="34" charset="0"/>
                <a:cs typeface="Segoe UI Light" panose="020B0502040204020203" pitchFamily="34" charset="0"/>
              </a:rPr>
              <a:t>My Story: </a:t>
            </a:r>
            <a:br>
              <a:rPr lang="en-US" sz="4000" cap="none" dirty="0">
                <a:latin typeface="Segoe UI Light" panose="020B0502040204020203" pitchFamily="34" charset="0"/>
                <a:cs typeface="Segoe UI Light" panose="020B0502040204020203" pitchFamily="34" charset="0"/>
              </a:rPr>
            </a:br>
            <a:br>
              <a:rPr lang="en-US" sz="4000" cap="none" dirty="0">
                <a:latin typeface="Segoe UI Light" panose="020B0502040204020203" pitchFamily="34" charset="0"/>
                <a:cs typeface="Segoe UI Light" panose="020B0502040204020203" pitchFamily="34" charset="0"/>
              </a:rPr>
            </a:br>
            <a:r>
              <a:rPr lang="en-US" sz="4000" cap="none" dirty="0">
                <a:latin typeface="Segoe UI Light" panose="020B0502040204020203" pitchFamily="34" charset="0"/>
                <a:cs typeface="Segoe UI Light" panose="020B0502040204020203" pitchFamily="34" charset="0"/>
              </a:rPr>
              <a:t>Why I Chose Dentistry</a:t>
            </a:r>
          </a:p>
        </p:txBody>
      </p:sp>
      <p:pic>
        <p:nvPicPr>
          <p:cNvPr id="3" name="Picture Placeholder 2">
            <a:extLst>
              <a:ext uri="{FF2B5EF4-FFF2-40B4-BE49-F238E27FC236}">
                <a16:creationId xmlns:a16="http://schemas.microsoft.com/office/drawing/2014/main" id="{21F64EDB-BD99-4C99-B118-092E5860CF7E}"/>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xfrm>
            <a:off x="4657725" y="0"/>
            <a:ext cx="7534275" cy="6858000"/>
          </a:xfrm>
          <a:prstGeom prst="rect">
            <a:avLst/>
          </a:prstGeom>
        </p:spPr>
      </p:pic>
    </p:spTree>
    <p:extLst>
      <p:ext uri="{BB962C8B-B14F-4D97-AF65-F5344CB8AC3E}">
        <p14:creationId xmlns:p14="http://schemas.microsoft.com/office/powerpoint/2010/main" val="280973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00D49-C362-49B1-A42C-4B03D4B34EC6}"/>
              </a:ext>
            </a:extLst>
          </p:cNvPr>
          <p:cNvPicPr>
            <a:picLocks noChangeAspect="1"/>
          </p:cNvPicPr>
          <p:nvPr/>
        </p:nvPicPr>
        <p:blipFill rotWithShape="1">
          <a:blip r:embed="rId3">
            <a:extLst>
              <a:ext uri="{28A0092B-C50C-407E-A947-70E740481C1C}">
                <a14:useLocalDpi xmlns:a14="http://schemas.microsoft.com/office/drawing/2010/main"/>
              </a:ext>
            </a:extLst>
          </a:blip>
          <a:srcRect t="7306"/>
          <a:stretch/>
        </p:blipFill>
        <p:spPr>
          <a:xfrm>
            <a:off x="1908150" y="589266"/>
            <a:ext cx="8375700" cy="6259688"/>
          </a:xfrm>
          <a:prstGeom prst="rect">
            <a:avLst/>
          </a:prstGeom>
        </p:spPr>
      </p:pic>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47111" y="589266"/>
            <a:ext cx="3568661" cy="1188720"/>
          </a:xfrm>
        </p:spPr>
        <p:txBody>
          <a:bodyPr>
            <a:normAutofit/>
          </a:bodyPr>
          <a:lstStyle/>
          <a:p>
            <a:pPr algn="ctr"/>
            <a:r>
              <a:rPr lang="en-US" sz="6000" dirty="0"/>
              <a:t>Activity</a:t>
            </a:r>
          </a:p>
        </p:txBody>
      </p:sp>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449580" y="727682"/>
            <a:ext cx="10993549" cy="1153609"/>
          </a:xfrm>
        </p:spPr>
        <p:txBody>
          <a:bodyPr>
            <a:normAutofit/>
          </a:bodyPr>
          <a:lstStyle/>
          <a:p>
            <a:r>
              <a:rPr lang="en-US" sz="4000" dirty="0">
                <a:latin typeface="Segoe UI Light" panose="020B0502040204020203" pitchFamily="34" charset="0"/>
                <a:cs typeface="Segoe UI Light" panose="020B0502040204020203" pitchFamily="34" charset="0"/>
              </a:rPr>
              <a:t>What is dentistry?</a:t>
            </a:r>
          </a:p>
        </p:txBody>
      </p:sp>
      <p:pic>
        <p:nvPicPr>
          <p:cNvPr id="14" name="Picture Placeholder 13">
            <a:extLst>
              <a:ext uri="{FF2B5EF4-FFF2-40B4-BE49-F238E27FC236}">
                <a16:creationId xmlns:a16="http://schemas.microsoft.com/office/drawing/2014/main" id="{646F4899-BF80-4BB2-ABDF-5605B51F89CC}"/>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t="7624" b="7624"/>
          <a:stretch>
            <a:fillRect/>
          </a:stretch>
        </p:blipFill>
        <p:spPr>
          <a:xfrm>
            <a:off x="449580" y="2697480"/>
            <a:ext cx="11292840" cy="3557016"/>
          </a:xfrm>
          <a:prstGeom prst="rect">
            <a:avLst/>
          </a:prstGeom>
        </p:spPr>
      </p:pic>
    </p:spTree>
    <p:extLst>
      <p:ext uri="{BB962C8B-B14F-4D97-AF65-F5344CB8AC3E}">
        <p14:creationId xmlns:p14="http://schemas.microsoft.com/office/powerpoint/2010/main" val="172184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649D-4E58-4564-94E1-9AFEAC05A68A}"/>
              </a:ext>
            </a:extLst>
          </p:cNvPr>
          <p:cNvSpPr>
            <a:spLocks noGrp="1"/>
          </p:cNvSpPr>
          <p:nvPr>
            <p:ph type="title"/>
          </p:nvPr>
        </p:nvSpPr>
        <p:spPr>
          <a:xfrm>
            <a:off x="542850" y="702466"/>
            <a:ext cx="3934385" cy="754324"/>
          </a:xfrm>
        </p:spPr>
        <p:txBody>
          <a:bodyPr anchor="b">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What Is a dentist?</a:t>
            </a:r>
            <a:br>
              <a:rPr lang="en-US" b="1" dirty="0"/>
            </a:br>
            <a:endParaRPr lang="en-US" sz="2000" dirty="0">
              <a:latin typeface="Calibri Light" panose="020F0302020204030204" pitchFamily="34" charset="0"/>
              <a:ea typeface="+mn-ea"/>
              <a:cs typeface="Calibri Light" panose="020F0302020204030204" pitchFamily="34" charset="0"/>
            </a:endParaRPr>
          </a:p>
        </p:txBody>
      </p:sp>
      <p:sp>
        <p:nvSpPr>
          <p:cNvPr id="3" name="Content Placeholder 2">
            <a:extLst>
              <a:ext uri="{FF2B5EF4-FFF2-40B4-BE49-F238E27FC236}">
                <a16:creationId xmlns:a16="http://schemas.microsoft.com/office/drawing/2014/main" id="{FD3BE058-7C64-4DE7-945E-560183BEA3D8}"/>
              </a:ext>
            </a:extLst>
          </p:cNvPr>
          <p:cNvSpPr>
            <a:spLocks noGrp="1"/>
          </p:cNvSpPr>
          <p:nvPr>
            <p:ph idx="1"/>
          </p:nvPr>
        </p:nvSpPr>
        <p:spPr>
          <a:xfrm>
            <a:off x="429797" y="1456790"/>
            <a:ext cx="4047438" cy="4967124"/>
          </a:xfrm>
        </p:spPr>
        <p:txBody>
          <a:bodyPr anchor="ctr">
            <a:normAutofit lnSpcReduction="10000"/>
          </a:bodyPr>
          <a:lstStyle/>
          <a:p>
            <a:pPr>
              <a:lnSpc>
                <a:spcPct val="90000"/>
              </a:lnSpc>
            </a:pPr>
            <a:r>
              <a:rPr lang="en-US" sz="1800" dirty="0">
                <a:latin typeface="Calibri Light" panose="020F0302020204030204" pitchFamily="34" charset="0"/>
                <a:ea typeface="+mn-ea"/>
                <a:cs typeface="Calibri Light" panose="020F0302020204030204" pitchFamily="34" charset="0"/>
              </a:rPr>
              <a:t>Dentists diagnose and treat problems with patients’ teeth, gums, and parts of the mouth.</a:t>
            </a:r>
            <a:endParaRPr lang="en-US" dirty="0">
              <a:latin typeface="Calibri Light" panose="020F0302020204030204" pitchFamily="34" charset="0"/>
              <a:cs typeface="Calibri Light" panose="020F0302020204030204" pitchFamily="34" charset="0"/>
            </a:endParaRP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Restore oral health and transform the lives of your patients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a business owner and independent in your career</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Earn a good salary</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creative with your hands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Maintain a flexible lifestyle</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Shape the future of oral healthcare</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Choose from several career specialties</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Be respected members of the community</a:t>
            </a:r>
          </a:p>
          <a:p>
            <a:pPr marL="285750" indent="-285750">
              <a:lnSpc>
                <a:spcPct val="90000"/>
              </a:lnSpc>
              <a:buFont typeface="Arial" panose="020B0604020202020204" pitchFamily="34" charset="0"/>
              <a:buChar char="•"/>
            </a:pPr>
            <a:r>
              <a:rPr lang="en-US" dirty="0">
                <a:latin typeface="Calibri Light" panose="020F0302020204030204" pitchFamily="34" charset="0"/>
                <a:cs typeface="Calibri Light" panose="020F0302020204030204" pitchFamily="34" charset="0"/>
              </a:rPr>
              <a:t>Work as part of a healthcare team</a:t>
            </a:r>
          </a:p>
          <a:p>
            <a:pPr>
              <a:lnSpc>
                <a:spcPct val="90000"/>
              </a:lnSpc>
            </a:pPr>
            <a:endParaRPr lang="en-US" sz="1600" dirty="0"/>
          </a:p>
        </p:txBody>
      </p:sp>
      <p:pic>
        <p:nvPicPr>
          <p:cNvPr id="4" name="Picture 3">
            <a:extLst>
              <a:ext uri="{FF2B5EF4-FFF2-40B4-BE49-F238E27FC236}">
                <a16:creationId xmlns:a16="http://schemas.microsoft.com/office/drawing/2014/main" id="{ECCBDDA1-B6E6-4EFD-B3C2-049BE6F5760C}"/>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4967111" y="10"/>
            <a:ext cx="7224889" cy="6857990"/>
          </a:xfrm>
          <a:prstGeom prst="rect">
            <a:avLst/>
          </a:prstGeom>
          <a:noFill/>
        </p:spPr>
      </p:pic>
      <p:sp>
        <p:nvSpPr>
          <p:cNvPr id="11" name="Date Placeholder 5">
            <a:extLst>
              <a:ext uri="{FF2B5EF4-FFF2-40B4-BE49-F238E27FC236}">
                <a16:creationId xmlns:a16="http://schemas.microsoft.com/office/drawing/2014/main" id="{271FB8C1-D548-8045-7825-5F9A6C394D85}"/>
              </a:ext>
            </a:extLst>
          </p:cNvPr>
          <p:cNvSpPr>
            <a:spLocks noGrp="1"/>
          </p:cNvSpPr>
          <p:nvPr>
            <p:ph type="dt" sz="half" idx="10"/>
          </p:nvPr>
        </p:nvSpPr>
        <p:spPr>
          <a:xfrm>
            <a:off x="7605951" y="6423914"/>
            <a:ext cx="2844799" cy="365125"/>
          </a:xfrm>
        </p:spPr>
        <p:txBody>
          <a:bodyPr/>
          <a:lstStyle/>
          <a:p>
            <a:pPr>
              <a:spcAft>
                <a:spcPts val="600"/>
              </a:spcAft>
            </a:pPr>
            <a:r>
              <a:rPr lang="en-US"/>
              <a:t>20XX</a:t>
            </a:r>
          </a:p>
        </p:txBody>
      </p:sp>
      <p:sp>
        <p:nvSpPr>
          <p:cNvPr id="13" name="Slide Number Placeholder 6">
            <a:extLst>
              <a:ext uri="{FF2B5EF4-FFF2-40B4-BE49-F238E27FC236}">
                <a16:creationId xmlns:a16="http://schemas.microsoft.com/office/drawing/2014/main" id="{7B443A21-48D2-9E41-A6EC-6B07B9654BBD}"/>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3</a:t>
            </a:fld>
            <a:endParaRPr lang="en-US"/>
          </a:p>
        </p:txBody>
      </p:sp>
    </p:spTree>
    <p:extLst>
      <p:ext uri="{BB962C8B-B14F-4D97-AF65-F5344CB8AC3E}">
        <p14:creationId xmlns:p14="http://schemas.microsoft.com/office/powerpoint/2010/main" val="193908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60476" y="638069"/>
            <a:ext cx="10671048" cy="768096"/>
          </a:xfrm>
        </p:spPr>
        <p:txBody>
          <a:bodyPr/>
          <a:lstStyle/>
          <a:p>
            <a:pPr algn="ctr"/>
            <a:r>
              <a:rPr lang="en-US" sz="4000" cap="none" dirty="0">
                <a:latin typeface="Segoe UI Light" panose="020B0502040204020203" pitchFamily="34" charset="0"/>
                <a:cs typeface="Segoe UI Light" panose="020B0502040204020203" pitchFamily="34" charset="0"/>
              </a:rPr>
              <a:t>The Many Dental Fields</a:t>
            </a:r>
          </a:p>
        </p:txBody>
      </p:sp>
      <p:pic>
        <p:nvPicPr>
          <p:cNvPr id="64" name="Picture Placeholder 134">
            <a:extLst>
              <a:ext uri="{FF2B5EF4-FFF2-40B4-BE49-F238E27FC236}">
                <a16:creationId xmlns:a16="http://schemas.microsoft.com/office/drawing/2014/main" id="{F76129A2-0E2D-4D36-AF7C-55312850D05C}"/>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035490" y="4263159"/>
            <a:ext cx="2237786" cy="1645920"/>
          </a:xfrm>
          <a:prstGeom prst="rect">
            <a:avLst/>
          </a:prstGeom>
          <a:solidFill>
            <a:schemeClr val="accent4">
              <a:lumMod val="60000"/>
              <a:lumOff val="40000"/>
            </a:schemeClr>
          </a:solidFill>
          <a:ln>
            <a:noFill/>
          </a:ln>
        </p:spPr>
      </p:pic>
      <p:sp>
        <p:nvSpPr>
          <p:cNvPr id="65" name="Text Placeholder 158">
            <a:extLst>
              <a:ext uri="{FF2B5EF4-FFF2-40B4-BE49-F238E27FC236}">
                <a16:creationId xmlns:a16="http://schemas.microsoft.com/office/drawing/2014/main" id="{6BE2DEBD-07B3-4C9B-BEDF-28A097B35C82}"/>
              </a:ext>
            </a:extLst>
          </p:cNvPr>
          <p:cNvSpPr txBox="1">
            <a:spLocks/>
          </p:cNvSpPr>
          <p:nvPr/>
        </p:nvSpPr>
        <p:spPr>
          <a:xfrm>
            <a:off x="1035489"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Oral Surgery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66" name="Picture Placeholder 136">
            <a:extLst>
              <a:ext uri="{FF2B5EF4-FFF2-40B4-BE49-F238E27FC236}">
                <a16:creationId xmlns:a16="http://schemas.microsoft.com/office/drawing/2014/main" id="{A8A819CD-F114-41D3-A9B0-B6E393EC65C0}"/>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3592759" y="4263159"/>
            <a:ext cx="2237787" cy="1645920"/>
          </a:xfrm>
          <a:prstGeom prst="rect">
            <a:avLst/>
          </a:prstGeom>
          <a:solidFill>
            <a:schemeClr val="accent4">
              <a:lumMod val="60000"/>
              <a:lumOff val="40000"/>
            </a:schemeClr>
          </a:solidFill>
          <a:ln>
            <a:noFill/>
          </a:ln>
        </p:spPr>
      </p:pic>
      <p:sp>
        <p:nvSpPr>
          <p:cNvPr id="67" name="Text Placeholder 185">
            <a:extLst>
              <a:ext uri="{FF2B5EF4-FFF2-40B4-BE49-F238E27FC236}">
                <a16:creationId xmlns:a16="http://schemas.microsoft.com/office/drawing/2014/main" id="{794ECA0B-3534-4D11-90CE-5B224ACCF2A5}"/>
              </a:ext>
            </a:extLst>
          </p:cNvPr>
          <p:cNvSpPr txBox="1">
            <a:spLocks/>
          </p:cNvSpPr>
          <p:nvPr/>
        </p:nvSpPr>
        <p:spPr>
          <a:xfrm>
            <a:off x="3592761"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Prosthodontics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sp>
        <p:nvSpPr>
          <p:cNvPr id="69" name="Text Placeholder 1">
            <a:extLst>
              <a:ext uri="{FF2B5EF4-FFF2-40B4-BE49-F238E27FC236}">
                <a16:creationId xmlns:a16="http://schemas.microsoft.com/office/drawing/2014/main" id="{1454B326-929D-400D-8CFE-0B700B6346B7}"/>
              </a:ext>
            </a:extLst>
          </p:cNvPr>
          <p:cNvSpPr txBox="1">
            <a:spLocks/>
          </p:cNvSpPr>
          <p:nvPr/>
        </p:nvSpPr>
        <p:spPr>
          <a:xfrm>
            <a:off x="983671"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dirty="0">
                <a:solidFill>
                  <a:schemeClr val="bg1"/>
                </a:solidFill>
                <a:latin typeface="Segoe UI Light" panose="020B0502040204020203" pitchFamily="34" charset="0"/>
                <a:cs typeface="Segoe UI Light" panose="020B0502040204020203" pitchFamily="34" charset="0"/>
              </a:rPr>
              <a:t>General Dentistry</a:t>
            </a:r>
          </a:p>
        </p:txBody>
      </p:sp>
      <p:pic>
        <p:nvPicPr>
          <p:cNvPr id="70" name="Picture Placeholder 128">
            <a:extLst>
              <a:ext uri="{FF2B5EF4-FFF2-40B4-BE49-F238E27FC236}">
                <a16:creationId xmlns:a16="http://schemas.microsoft.com/office/drawing/2014/main" id="{B7960CB5-DB82-4EB2-9EDC-97532F2B6483}"/>
              </a:ext>
            </a:extLst>
          </p:cNvPr>
          <p:cNvPicPr>
            <a:picLocks noChangeAspect="1"/>
          </p:cNvPicPr>
          <p:nvPr/>
        </p:nvPicPr>
        <p:blipFill rotWithShape="1">
          <a:blip r:embed="rId7">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3540944" y="1664231"/>
            <a:ext cx="2237786" cy="1645920"/>
          </a:xfrm>
          <a:prstGeom prst="rect">
            <a:avLst/>
          </a:prstGeom>
          <a:solidFill>
            <a:schemeClr val="accent4">
              <a:lumMod val="60000"/>
              <a:lumOff val="40000"/>
            </a:schemeClr>
          </a:solidFill>
          <a:ln>
            <a:noFill/>
          </a:ln>
        </p:spPr>
      </p:pic>
      <p:sp>
        <p:nvSpPr>
          <p:cNvPr id="71" name="Text Placeholder 5">
            <a:extLst>
              <a:ext uri="{FF2B5EF4-FFF2-40B4-BE49-F238E27FC236}">
                <a16:creationId xmlns:a16="http://schemas.microsoft.com/office/drawing/2014/main" id="{F8CF7B0D-4E51-441D-A0DC-E0ABED6614BA}"/>
              </a:ext>
            </a:extLst>
          </p:cNvPr>
          <p:cNvSpPr txBox="1">
            <a:spLocks/>
          </p:cNvSpPr>
          <p:nvPr/>
        </p:nvSpPr>
        <p:spPr>
          <a:xfrm>
            <a:off x="3540944"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Pediatric Dentistry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2" name="Picture Placeholder 130">
            <a:extLst>
              <a:ext uri="{FF2B5EF4-FFF2-40B4-BE49-F238E27FC236}">
                <a16:creationId xmlns:a16="http://schemas.microsoft.com/office/drawing/2014/main" id="{9CD2AC10-BF89-44DC-978C-0C4E56EDC7D5}"/>
              </a:ext>
            </a:extLst>
          </p:cNvPr>
          <p:cNvPicPr>
            <a:picLocks noChangeAspect="1"/>
          </p:cNvPicPr>
          <p:nvPr/>
        </p:nvPicPr>
        <p:blipFill rotWithShape="1">
          <a:blip r:embed="rId9">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6098216" y="1664229"/>
            <a:ext cx="2237786" cy="1645921"/>
          </a:xfrm>
          <a:prstGeom prst="rect">
            <a:avLst/>
          </a:prstGeom>
          <a:solidFill>
            <a:schemeClr val="accent4">
              <a:lumMod val="60000"/>
              <a:lumOff val="40000"/>
            </a:schemeClr>
          </a:solidFill>
          <a:ln>
            <a:noFill/>
          </a:ln>
        </p:spPr>
      </p:pic>
      <p:sp>
        <p:nvSpPr>
          <p:cNvPr id="73" name="Text Placeholder 8">
            <a:extLst>
              <a:ext uri="{FF2B5EF4-FFF2-40B4-BE49-F238E27FC236}">
                <a16:creationId xmlns:a16="http://schemas.microsoft.com/office/drawing/2014/main" id="{72B86A0A-3B1F-477F-B55C-B26BE1DCDBAC}"/>
              </a:ext>
            </a:extLst>
          </p:cNvPr>
          <p:cNvSpPr txBox="1">
            <a:spLocks/>
          </p:cNvSpPr>
          <p:nvPr/>
        </p:nvSpPr>
        <p:spPr>
          <a:xfrm>
            <a:off x="6098216"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4" name="Picture Placeholder 138">
            <a:extLst>
              <a:ext uri="{FF2B5EF4-FFF2-40B4-BE49-F238E27FC236}">
                <a16:creationId xmlns:a16="http://schemas.microsoft.com/office/drawing/2014/main" id="{C47171D4-38F9-47B8-9314-69710935A40F}"/>
              </a:ext>
            </a:extLst>
          </p:cNvPr>
          <p:cNvPicPr>
            <a:picLocks noChangeAspect="1"/>
          </p:cNvPicPr>
          <p:nvPr/>
        </p:nvPicPr>
        <p:blipFill rotWithShape="1">
          <a:blip r:embed="rId11">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6098216" y="4263159"/>
            <a:ext cx="2237786" cy="1645920"/>
          </a:xfrm>
          <a:prstGeom prst="rect">
            <a:avLst/>
          </a:prstGeom>
          <a:solidFill>
            <a:schemeClr val="accent4">
              <a:lumMod val="60000"/>
              <a:lumOff val="40000"/>
            </a:schemeClr>
          </a:solidFill>
          <a:ln>
            <a:noFill/>
          </a:ln>
        </p:spPr>
      </p:pic>
      <p:sp>
        <p:nvSpPr>
          <p:cNvPr id="75" name="Text Placeholder 187">
            <a:extLst>
              <a:ext uri="{FF2B5EF4-FFF2-40B4-BE49-F238E27FC236}">
                <a16:creationId xmlns:a16="http://schemas.microsoft.com/office/drawing/2014/main" id="{38A7C4C6-3D5D-4F03-8BF4-DFBC03320B57}"/>
              </a:ext>
            </a:extLst>
          </p:cNvPr>
          <p:cNvSpPr txBox="1">
            <a:spLocks/>
          </p:cNvSpPr>
          <p:nvPr/>
        </p:nvSpPr>
        <p:spPr>
          <a:xfrm>
            <a:off x="6098216"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Endodontics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sp>
        <p:nvSpPr>
          <p:cNvPr id="77" name="Text Placeholder 11">
            <a:extLst>
              <a:ext uri="{FF2B5EF4-FFF2-40B4-BE49-F238E27FC236}">
                <a16:creationId xmlns:a16="http://schemas.microsoft.com/office/drawing/2014/main" id="{0713DAA3-3463-4466-814D-351E7D8E4B0A}"/>
              </a:ext>
            </a:extLst>
          </p:cNvPr>
          <p:cNvSpPr txBox="1">
            <a:spLocks/>
          </p:cNvSpPr>
          <p:nvPr/>
        </p:nvSpPr>
        <p:spPr>
          <a:xfrm>
            <a:off x="8655488"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Periodontics​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8" name="Picture Placeholder 140">
            <a:extLst>
              <a:ext uri="{FF2B5EF4-FFF2-40B4-BE49-F238E27FC236}">
                <a16:creationId xmlns:a16="http://schemas.microsoft.com/office/drawing/2014/main" id="{2D62F9BF-4265-492E-B832-3F11BC86F965}"/>
              </a:ext>
            </a:extLst>
          </p:cNvPr>
          <p:cNvPicPr>
            <a:picLocks noChangeAspect="1"/>
          </p:cNvPicPr>
          <p:nvPr/>
        </p:nvPicPr>
        <p:blipFill>
          <a:blip r:embed="rId13">
            <a:extLst>
              <a:ext uri="{837473B0-CC2E-450A-ABE3-18F120FF3D39}">
                <a1611:picAttrSrcUrl xmlns:a1611="http://schemas.microsoft.com/office/drawing/2016/11/main" r:id="rId14"/>
              </a:ext>
            </a:extLst>
          </a:blip>
          <a:srcRect/>
          <a:stretch/>
        </p:blipFill>
        <p:spPr>
          <a:xfrm>
            <a:off x="8655488" y="4263159"/>
            <a:ext cx="2237786" cy="2029968"/>
          </a:xfrm>
          <a:prstGeom prst="rect">
            <a:avLst/>
          </a:prstGeom>
          <a:solidFill>
            <a:schemeClr val="accent4">
              <a:lumMod val="60000"/>
              <a:lumOff val="40000"/>
            </a:schemeClr>
          </a:solidFill>
          <a:ln>
            <a:noFill/>
          </a:ln>
        </p:spPr>
      </p:pic>
      <p:sp>
        <p:nvSpPr>
          <p:cNvPr id="79" name="Text Placeholder 189">
            <a:extLst>
              <a:ext uri="{FF2B5EF4-FFF2-40B4-BE49-F238E27FC236}">
                <a16:creationId xmlns:a16="http://schemas.microsoft.com/office/drawing/2014/main" id="{07D65237-B58E-4EE2-9B2D-0647E4700464}"/>
              </a:ext>
            </a:extLst>
          </p:cNvPr>
          <p:cNvSpPr txBox="1">
            <a:spLocks/>
          </p:cNvSpPr>
          <p:nvPr/>
        </p:nvSpPr>
        <p:spPr>
          <a:xfrm>
            <a:off x="8655488"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Dental Public Health </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500F8CCC-B4A7-4893-833A-985F08FB940C}"/>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8655487" y="1664229"/>
            <a:ext cx="2237786" cy="1645920"/>
          </a:xfrm>
          <a:prstGeom prst="rect">
            <a:avLst/>
          </a:prstGeom>
        </p:spPr>
      </p:pic>
      <p:pic>
        <p:nvPicPr>
          <p:cNvPr id="3" name="Picture 2">
            <a:extLst>
              <a:ext uri="{FF2B5EF4-FFF2-40B4-BE49-F238E27FC236}">
                <a16:creationId xmlns:a16="http://schemas.microsoft.com/office/drawing/2014/main" id="{8200057C-AD28-4EBD-8E72-53B2F10ECB8F}"/>
              </a:ext>
            </a:extLst>
          </p:cNvPr>
          <p:cNvPicPr>
            <a:picLocks noChangeAspect="1"/>
          </p:cNvPicPr>
          <p:nvPr/>
        </p:nvPicPr>
        <p:blipFill>
          <a:blip r:embed="rId16"/>
          <a:stretch>
            <a:fillRect/>
          </a:stretch>
        </p:blipFill>
        <p:spPr>
          <a:xfrm>
            <a:off x="983671" y="1664229"/>
            <a:ext cx="2237786" cy="1759515"/>
          </a:xfrm>
          <a:prstGeom prst="rect">
            <a:avLst/>
          </a:prstGeom>
        </p:spPr>
      </p:pic>
    </p:spTree>
    <p:extLst>
      <p:ext uri="{BB962C8B-B14F-4D97-AF65-F5344CB8AC3E}">
        <p14:creationId xmlns:p14="http://schemas.microsoft.com/office/powerpoint/2010/main" val="245226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414281" y="663737"/>
            <a:ext cx="11029616" cy="666425"/>
          </a:xfrm>
        </p:spPr>
        <p:txBody>
          <a:bodyPr>
            <a:normAutofit/>
          </a:bodyPr>
          <a:lstStyle/>
          <a:p>
            <a:pPr algn="ctr"/>
            <a:r>
              <a:rPr lang="en-US" sz="3500" cap="none" dirty="0">
                <a:latin typeface="Segoe UI Light" panose="020B0502040204020203" pitchFamily="34" charset="0"/>
                <a:cs typeface="Segoe UI Light" panose="020B0502040204020203" pitchFamily="34" charset="0"/>
              </a:rPr>
              <a:t>How are they different? </a:t>
            </a:r>
          </a:p>
        </p:txBody>
      </p:sp>
      <p:sp>
        <p:nvSpPr>
          <p:cNvPr id="48" name="Text Placeholder 2">
            <a:extLst>
              <a:ext uri="{FF2B5EF4-FFF2-40B4-BE49-F238E27FC236}">
                <a16:creationId xmlns:a16="http://schemas.microsoft.com/office/drawing/2014/main" id="{E067D5D0-2EDA-6C6A-C62F-7AE215EDF66D}"/>
              </a:ext>
            </a:extLst>
          </p:cNvPr>
          <p:cNvSpPr>
            <a:spLocks noGrp="1"/>
          </p:cNvSpPr>
          <p:nvPr>
            <p:ph type="body" idx="1"/>
          </p:nvPr>
        </p:nvSpPr>
        <p:spPr>
          <a:xfrm>
            <a:off x="481709" y="1546849"/>
            <a:ext cx="3622508" cy="976381"/>
          </a:xfrm>
          <a:solidFill>
            <a:schemeClr val="accent1"/>
          </a:solidFill>
          <a:ln>
            <a:solidFill>
              <a:schemeClr val="accent1"/>
            </a:solidFill>
          </a:ln>
        </p:spPr>
        <p:txBody>
          <a:bodyPr/>
          <a:lstStyle/>
          <a:p>
            <a:pPr algn="ctr"/>
            <a:r>
              <a:rPr lang="en-US" sz="2700" dirty="0">
                <a:solidFill>
                  <a:schemeClr val="bg1"/>
                </a:solidFill>
              </a:rPr>
              <a:t>Dentist</a:t>
            </a:r>
          </a:p>
        </p:txBody>
      </p:sp>
      <p:sp>
        <p:nvSpPr>
          <p:cNvPr id="50" name="Content Placeholder 3">
            <a:extLst>
              <a:ext uri="{FF2B5EF4-FFF2-40B4-BE49-F238E27FC236}">
                <a16:creationId xmlns:a16="http://schemas.microsoft.com/office/drawing/2014/main" id="{8E2536BE-EAA9-AEF2-A9F4-4A3C426628E6}"/>
              </a:ext>
            </a:extLst>
          </p:cNvPr>
          <p:cNvSpPr>
            <a:spLocks noGrp="1"/>
          </p:cNvSpPr>
          <p:nvPr>
            <p:ph sz="half" idx="2"/>
          </p:nvPr>
        </p:nvSpPr>
        <p:spPr>
          <a:xfrm>
            <a:off x="481712" y="2518322"/>
            <a:ext cx="3622508" cy="3301091"/>
          </a:xfrm>
          <a:ln>
            <a:solidFill>
              <a:schemeClr val="accent1"/>
            </a:solidFill>
          </a:ln>
        </p:spPr>
        <p:txBody>
          <a:bodyPr>
            <a:noAutofit/>
          </a:bodyPr>
          <a:lstStyle/>
          <a:p>
            <a:r>
              <a:rPr lang="en-US" dirty="0">
                <a:latin typeface="Calibri" panose="020F0502020204030204" pitchFamily="34" charset="0"/>
                <a:cs typeface="Calibri" panose="020F0502020204030204" pitchFamily="34" charset="0"/>
              </a:rPr>
              <a:t>Treat dental diseases</a:t>
            </a:r>
          </a:p>
          <a:p>
            <a:r>
              <a:rPr lang="en-US" dirty="0">
                <a:latin typeface="Calibri" panose="020F0502020204030204" pitchFamily="34" charset="0"/>
                <a:cs typeface="Calibri" panose="020F0502020204030204" pitchFamily="34" charset="0"/>
              </a:rPr>
              <a:t>Fill cavities and extract teeth</a:t>
            </a:r>
          </a:p>
          <a:p>
            <a:r>
              <a:rPr lang="en-US" dirty="0">
                <a:latin typeface="Calibri" panose="020F0502020204030204" pitchFamily="34" charset="0"/>
                <a:cs typeface="Calibri" panose="020F0502020204030204" pitchFamily="34" charset="0"/>
              </a:rPr>
              <a:t>Make dentures, straighten teeth </a:t>
            </a:r>
          </a:p>
          <a:p>
            <a:r>
              <a:rPr lang="en-US" dirty="0">
                <a:latin typeface="Calibri" panose="020F0502020204030204" pitchFamily="34" charset="0"/>
                <a:cs typeface="Calibri" panose="020F0502020204030204" pitchFamily="34" charset="0"/>
              </a:rPr>
              <a:t>Roughly 4 years of school after graduating from a 4-year college; specialization may require additional schooling</a:t>
            </a:r>
          </a:p>
          <a:p>
            <a:r>
              <a:rPr lang="en-US" dirty="0">
                <a:latin typeface="Calibri" panose="020F0502020204030204" pitchFamily="34" charset="0"/>
                <a:cs typeface="Calibri" panose="020F0502020204030204" pitchFamily="34" charset="0"/>
              </a:rPr>
              <a:t>No clinical residency after graduation</a:t>
            </a:r>
          </a:p>
          <a:p>
            <a:endParaRPr lang="en-US" dirty="0"/>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412340" y="1546849"/>
            <a:ext cx="3500443" cy="968660"/>
          </a:xfrm>
          <a:solidFill>
            <a:schemeClr val="accent6"/>
          </a:solidFill>
          <a:ln>
            <a:solidFill>
              <a:schemeClr val="accent6">
                <a:lumMod val="75000"/>
              </a:schemeClr>
            </a:solidFill>
          </a:ln>
        </p:spPr>
        <p:txBody>
          <a:bodyPr/>
          <a:lstStyle/>
          <a:p>
            <a:pPr algn="ctr"/>
            <a:r>
              <a:rPr lang="en-US" sz="2700" dirty="0">
                <a:solidFill>
                  <a:schemeClr val="bg1"/>
                </a:solidFill>
              </a:rPr>
              <a:t>Dental Hygienist </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419600" y="2515509"/>
            <a:ext cx="3492500" cy="3301091"/>
          </a:xfrm>
          <a:ln>
            <a:solidFill>
              <a:schemeClr val="accent6"/>
            </a:solidFill>
          </a:ln>
        </p:spPr>
        <p:txBody>
          <a:bodyPr>
            <a:normAutofit/>
          </a:bodyPr>
          <a:lstStyle/>
          <a:p>
            <a:r>
              <a:rPr lang="en-US" dirty="0">
                <a:latin typeface="Calibri" panose="020F0502020204030204" pitchFamily="34" charset="0"/>
                <a:cs typeface="Calibri" panose="020F0502020204030204" pitchFamily="34" charset="0"/>
              </a:rPr>
              <a:t>Clean teeth</a:t>
            </a:r>
          </a:p>
          <a:p>
            <a:r>
              <a:rPr lang="en-US" dirty="0">
                <a:latin typeface="Calibri" panose="020F0502020204030204" pitchFamily="34" charset="0"/>
                <a:cs typeface="Calibri" panose="020F0502020204030204" pitchFamily="34" charset="0"/>
              </a:rPr>
              <a:t>Take dental X rays</a:t>
            </a:r>
          </a:p>
          <a:p>
            <a:r>
              <a:rPr lang="en-US" dirty="0">
                <a:latin typeface="Calibri" panose="020F0502020204030204" pitchFamily="34" charset="0"/>
                <a:cs typeface="Calibri" panose="020F0502020204030204" pitchFamily="34" charset="0"/>
              </a:rPr>
              <a:t>Provide patient education</a:t>
            </a:r>
          </a:p>
          <a:p>
            <a:r>
              <a:rPr lang="en-US" dirty="0">
                <a:latin typeface="Calibri" panose="020F0502020204030204" pitchFamily="34" charset="0"/>
                <a:cs typeface="Calibri" panose="020F0502020204030204" pitchFamily="34" charset="0"/>
              </a:rPr>
              <a:t>Help dentist find cavities</a:t>
            </a:r>
          </a:p>
          <a:p>
            <a:r>
              <a:rPr lang="en-US" dirty="0">
                <a:latin typeface="Calibri" panose="020F0502020204030204" pitchFamily="34" charset="0"/>
                <a:cs typeface="Calibri" panose="020F0502020204030204" pitchFamily="34" charset="0"/>
              </a:rPr>
              <a:t>Roughly 3 years of school after graduating high school (or a GED)</a:t>
            </a:r>
          </a:p>
          <a:p>
            <a:endParaRPr lang="en-US" dirty="0"/>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243496" y="1546849"/>
            <a:ext cx="3466793" cy="968660"/>
          </a:xfrm>
          <a:solidFill>
            <a:schemeClr val="accent4">
              <a:lumMod val="50000"/>
            </a:schemeClr>
          </a:solidFill>
          <a:ln>
            <a:solidFill>
              <a:schemeClr val="accent3"/>
            </a:solidFill>
          </a:ln>
        </p:spPr>
        <p:txBody>
          <a:bodyPr/>
          <a:lstStyle/>
          <a:p>
            <a:pPr algn="ctr"/>
            <a:r>
              <a:rPr lang="en-US" sz="2700" dirty="0">
                <a:solidFill>
                  <a:schemeClr val="bg1"/>
                </a:solidFill>
              </a:rPr>
              <a:t>Dental Assistant </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243494" y="2501899"/>
            <a:ext cx="3466793" cy="3301091"/>
          </a:xfrm>
          <a:ln>
            <a:solidFill>
              <a:schemeClr val="accent6">
                <a:lumMod val="75000"/>
              </a:schemeClr>
            </a:solidFill>
          </a:ln>
        </p:spPr>
        <p:txBody>
          <a:bodyPr>
            <a:normAutofit fontScale="92500" lnSpcReduction="20000"/>
          </a:bodyPr>
          <a:lstStyle/>
          <a:p>
            <a:r>
              <a:rPr lang="en-US" sz="1900" dirty="0">
                <a:latin typeface="Calibri" panose="020F0502020204030204" pitchFamily="34" charset="0"/>
                <a:cs typeface="Calibri" panose="020F0502020204030204" pitchFamily="34" charset="0"/>
              </a:rPr>
              <a:t>Take dental X rays</a:t>
            </a:r>
          </a:p>
          <a:p>
            <a:r>
              <a:rPr lang="en-US" sz="1900" dirty="0">
                <a:latin typeface="Calibri" panose="020F0502020204030204" pitchFamily="34" charset="0"/>
                <a:cs typeface="Calibri" panose="020F0502020204030204" pitchFamily="34" charset="0"/>
              </a:rPr>
              <a:t>Hand instruments to the dentist </a:t>
            </a:r>
          </a:p>
          <a:p>
            <a:r>
              <a:rPr lang="en-US" sz="1900" dirty="0">
                <a:latin typeface="Calibri" panose="020F0502020204030204" pitchFamily="34" charset="0"/>
                <a:cs typeface="Calibri" panose="020F0502020204030204" pitchFamily="34" charset="0"/>
              </a:rPr>
              <a:t>Organize the dental treatment rooms</a:t>
            </a:r>
          </a:p>
          <a:p>
            <a:r>
              <a:rPr lang="en-US" sz="1900" dirty="0">
                <a:latin typeface="Calibri" panose="020F0502020204030204" pitchFamily="34" charset="0"/>
                <a:cs typeface="Calibri" panose="020F0502020204030204" pitchFamily="34" charset="0"/>
              </a:rPr>
              <a:t>Can be trained by a dentist in the dental office </a:t>
            </a:r>
          </a:p>
          <a:p>
            <a:r>
              <a:rPr lang="en-US" sz="1900" dirty="0">
                <a:latin typeface="Calibri" panose="020F0502020204030204" pitchFamily="34" charset="0"/>
                <a:cs typeface="Calibri" panose="020F0502020204030204" pitchFamily="34" charset="0"/>
              </a:rPr>
              <a:t>Can earn a certificate or an associates of applied science degree</a:t>
            </a:r>
          </a:p>
          <a:p>
            <a:r>
              <a:rPr lang="en-US" sz="1900" dirty="0">
                <a:latin typeface="Calibri" panose="020F0502020204030204" pitchFamily="34" charset="0"/>
                <a:cs typeface="Calibri" panose="020F0502020204030204" pitchFamily="34" charset="0"/>
              </a:rPr>
              <a:t>Roughly 2 years of schooling after high school</a:t>
            </a:r>
          </a:p>
          <a:p>
            <a:endParaRPr lang="en-US" sz="1900" dirty="0">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3D3486AF-149B-42BE-8A99-1508CEBB8913}"/>
              </a:ext>
            </a:extLst>
          </p:cNvPr>
          <p:cNvPicPr>
            <a:picLocks noChangeAspect="1"/>
          </p:cNvPicPr>
          <p:nvPr/>
        </p:nvPicPr>
        <p:blipFill>
          <a:blip r:embed="rId3"/>
          <a:stretch>
            <a:fillRect/>
          </a:stretch>
        </p:blipFill>
        <p:spPr>
          <a:xfrm>
            <a:off x="1897373" y="6011001"/>
            <a:ext cx="8925318" cy="774259"/>
          </a:xfrm>
          <a:prstGeom prst="rect">
            <a:avLst/>
          </a:prstGeom>
        </p:spPr>
      </p:pic>
    </p:spTree>
    <p:extLst>
      <p:ext uri="{BB962C8B-B14F-4D97-AF65-F5344CB8AC3E}">
        <p14:creationId xmlns:p14="http://schemas.microsoft.com/office/powerpoint/2010/main" val="36453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EE8F-82CC-4C07-90A0-A03C75AF9EA4}"/>
              </a:ext>
            </a:extLst>
          </p:cNvPr>
          <p:cNvSpPr>
            <a:spLocks noGrp="1"/>
          </p:cNvSpPr>
          <p:nvPr>
            <p:ph type="title"/>
          </p:nvPr>
        </p:nvSpPr>
        <p:spPr>
          <a:xfrm>
            <a:off x="581192" y="875555"/>
            <a:ext cx="11029616" cy="786110"/>
          </a:xfrm>
        </p:spPr>
        <p:txBody>
          <a:bodyPr>
            <a:normAutofit/>
          </a:bodyPr>
          <a:lstStyle/>
          <a:p>
            <a:r>
              <a:rPr lang="en-US" sz="3600" dirty="0">
                <a:latin typeface="Segoe UI Light" panose="020B0502040204020203" pitchFamily="34" charset="0"/>
                <a:cs typeface="Segoe UI Light" panose="020B0502040204020203" pitchFamily="34" charset="0"/>
              </a:rPr>
              <a:t>How can you plan and prepare?</a:t>
            </a:r>
          </a:p>
        </p:txBody>
      </p:sp>
      <p:sp>
        <p:nvSpPr>
          <p:cNvPr id="3" name="Content Placeholder 2">
            <a:extLst>
              <a:ext uri="{FF2B5EF4-FFF2-40B4-BE49-F238E27FC236}">
                <a16:creationId xmlns:a16="http://schemas.microsoft.com/office/drawing/2014/main" id="{34A12B53-649F-4BED-A203-19EED16B2A2A}"/>
              </a:ext>
            </a:extLst>
          </p:cNvPr>
          <p:cNvSpPr>
            <a:spLocks noGrp="1"/>
          </p:cNvSpPr>
          <p:nvPr>
            <p:ph idx="1"/>
          </p:nvPr>
        </p:nvSpPr>
        <p:spPr>
          <a:xfrm>
            <a:off x="581190" y="1933812"/>
            <a:ext cx="7253452" cy="4048633"/>
          </a:xfrm>
        </p:spPr>
        <p:txBody>
          <a:bodyPr>
            <a:normAutofit fontScale="77500" lnSpcReduction="20000"/>
          </a:bodyPr>
          <a:lstStyle/>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Talk to your school guidance counselor</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classes in math and science</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Maintain good grades</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Develop hobbies that have you working/creating things with your hands</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Develop a curiosity about what causes disease and how cures are developed</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Shadow at a local dental office</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part in Future Health Professionals</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Take opportunities for leadership </a:t>
            </a: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Join student organizations</a:t>
            </a:r>
          </a:p>
          <a:p>
            <a:endParaRPr lang="en-US" dirty="0"/>
          </a:p>
        </p:txBody>
      </p:sp>
      <p:sp>
        <p:nvSpPr>
          <p:cNvPr id="8" name="TextBox 7">
            <a:extLst>
              <a:ext uri="{FF2B5EF4-FFF2-40B4-BE49-F238E27FC236}">
                <a16:creationId xmlns:a16="http://schemas.microsoft.com/office/drawing/2014/main" id="{33030587-2618-43BF-8E08-B12863A822CF}"/>
              </a:ext>
            </a:extLst>
          </p:cNvPr>
          <p:cNvSpPr txBox="1"/>
          <p:nvPr/>
        </p:nvSpPr>
        <p:spPr>
          <a:xfrm>
            <a:off x="11289" y="6150114"/>
            <a:ext cx="12192000" cy="707886"/>
          </a:xfrm>
          <a:prstGeom prst="rect">
            <a:avLst/>
          </a:prstGeom>
          <a:solidFill>
            <a:schemeClr val="bg2"/>
          </a:solidFill>
        </p:spPr>
        <p:txBody>
          <a:bodyPr wrap="square" rtlCol="0">
            <a:spAutoFit/>
          </a:bodyPr>
          <a:lstStyle/>
          <a:p>
            <a:pPr algn="ctr"/>
            <a:r>
              <a:rPr lang="en-US" sz="2000" dirty="0"/>
              <a:t> All Dental Careers Involve Life-Long Learning!</a:t>
            </a:r>
          </a:p>
          <a:p>
            <a:pPr algn="ctr"/>
            <a:r>
              <a:rPr lang="en-US" sz="2000" dirty="0"/>
              <a:t> </a:t>
            </a:r>
          </a:p>
        </p:txBody>
      </p:sp>
      <p:pic>
        <p:nvPicPr>
          <p:cNvPr id="9" name="Picture 8" descr="Portrait of young woman in blue turtleneck and jeans with books and laptop walking down a university corridor">
            <a:extLst>
              <a:ext uri="{FF2B5EF4-FFF2-40B4-BE49-F238E27FC236}">
                <a16:creationId xmlns:a16="http://schemas.microsoft.com/office/drawing/2014/main" id="{CED9CCD9-8F39-4958-B9C5-BB18FAAA84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7705" y="758231"/>
            <a:ext cx="3561025" cy="5341537"/>
          </a:xfrm>
          <a:prstGeom prst="rect">
            <a:avLst/>
          </a:prstGeom>
        </p:spPr>
      </p:pic>
    </p:spTree>
    <p:extLst>
      <p:ext uri="{BB962C8B-B14F-4D97-AF65-F5344CB8AC3E}">
        <p14:creationId xmlns:p14="http://schemas.microsoft.com/office/powerpoint/2010/main" val="423339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655D4E-D128-4567-AA17-07781C4544D2}"/>
              </a:ext>
            </a:extLst>
          </p:cNvPr>
          <p:cNvSpPr>
            <a:spLocks noGrp="1"/>
          </p:cNvSpPr>
          <p:nvPr>
            <p:ph type="title"/>
          </p:nvPr>
        </p:nvSpPr>
        <p:spPr>
          <a:xfrm>
            <a:off x="581191" y="5379771"/>
            <a:ext cx="11029615" cy="842118"/>
          </a:xfrm>
        </p:spPr>
        <p:txBody>
          <a:bodyPr>
            <a:normAutofit fontScale="90000"/>
          </a:bodyPr>
          <a:lstStyle/>
          <a:p>
            <a:r>
              <a:rPr lang="en-US" dirty="0">
                <a:solidFill>
                  <a:schemeClr val="bg1"/>
                </a:solidFill>
              </a:rPr>
              <a:t>School Choices </a:t>
            </a:r>
            <a:br>
              <a:rPr lang="en-US" dirty="0">
                <a:solidFill>
                  <a:schemeClr val="bg1"/>
                </a:solidFill>
              </a:rPr>
            </a:br>
            <a:r>
              <a:rPr lang="en-US" sz="1600" dirty="0">
                <a:solidFill>
                  <a:schemeClr val="bg1"/>
                </a:solidFill>
              </a:rPr>
              <a:t>List of some near North Dakota</a:t>
            </a:r>
          </a:p>
        </p:txBody>
      </p:sp>
      <p:pic>
        <p:nvPicPr>
          <p:cNvPr id="24" name="SmartArt Placeholder 23">
            <a:extLst>
              <a:ext uri="{FF2B5EF4-FFF2-40B4-BE49-F238E27FC236}">
                <a16:creationId xmlns:a16="http://schemas.microsoft.com/office/drawing/2014/main" id="{C3B469CC-DFCD-4CAF-B558-2D497B21E639}"/>
              </a:ext>
            </a:extLst>
          </p:cNvPr>
          <p:cNvPicPr>
            <a:picLocks noGrp="1" noChangeAspect="1"/>
          </p:cNvPicPr>
          <p:nvPr>
            <p:ph type="dgm" sz="quarter" idx="4294967295"/>
          </p:nvPr>
        </p:nvPicPr>
        <p:blipFill rotWithShape="1">
          <a:blip r:embed="rId3">
            <a:extLst>
              <a:ext uri="{28A0092B-C50C-407E-A947-70E740481C1C}">
                <a14:useLocalDpi xmlns:a14="http://schemas.microsoft.com/office/drawing/2010/main"/>
              </a:ext>
            </a:extLst>
          </a:blip>
          <a:srcRect/>
          <a:stretch/>
        </p:blipFill>
        <p:spPr>
          <a:xfrm>
            <a:off x="5209310" y="1263609"/>
            <a:ext cx="3358533" cy="1237218"/>
          </a:xfrm>
          <a:prstGeom prst="rect">
            <a:avLst/>
          </a:prstGeom>
        </p:spPr>
      </p:pic>
      <p:pic>
        <p:nvPicPr>
          <p:cNvPr id="25" name="SmartArt Placeholder 24">
            <a:extLst>
              <a:ext uri="{FF2B5EF4-FFF2-40B4-BE49-F238E27FC236}">
                <a16:creationId xmlns:a16="http://schemas.microsoft.com/office/drawing/2014/main" id="{4481C48F-4226-4206-9A74-344EBA2CDD19}"/>
              </a:ext>
            </a:extLst>
          </p:cNvPr>
          <p:cNvPicPr>
            <a:picLocks noGrp="1" noChangeAspect="1"/>
          </p:cNvPicPr>
          <p:nvPr>
            <p:ph type="dgm" sz="quarter" idx="4294967295"/>
          </p:nvPr>
        </p:nvPicPr>
        <p:blipFill>
          <a:blip r:embed="rId4"/>
          <a:stretch>
            <a:fillRect/>
          </a:stretch>
        </p:blipFill>
        <p:spPr>
          <a:xfrm>
            <a:off x="8841161" y="532017"/>
            <a:ext cx="3019233" cy="2541424"/>
          </a:xfrm>
          <a:prstGeom prst="rect">
            <a:avLst/>
          </a:prstGeom>
        </p:spPr>
      </p:pic>
      <p:sp>
        <p:nvSpPr>
          <p:cNvPr id="14" name="Text Placeholder 13">
            <a:extLst>
              <a:ext uri="{FF2B5EF4-FFF2-40B4-BE49-F238E27FC236}">
                <a16:creationId xmlns:a16="http://schemas.microsoft.com/office/drawing/2014/main" id="{EA425B9A-DFE0-4676-8BB8-37B06208680C}"/>
              </a:ext>
            </a:extLst>
          </p:cNvPr>
          <p:cNvSpPr>
            <a:spLocks noGrp="1"/>
          </p:cNvSpPr>
          <p:nvPr>
            <p:ph type="body" sz="quarter" idx="4294967295"/>
          </p:nvPr>
        </p:nvSpPr>
        <p:spPr>
          <a:xfrm>
            <a:off x="5582240" y="2371744"/>
            <a:ext cx="2543175" cy="704850"/>
          </a:xfrm>
        </p:spPr>
        <p:txBody>
          <a:bodyPr>
            <a:normAutofit/>
          </a:bodyPr>
          <a:lstStyle/>
          <a:p>
            <a:pPr marL="0" indent="0" algn="ctr">
              <a:buNone/>
            </a:pPr>
            <a:r>
              <a:rPr lang="en-US" dirty="0">
                <a:latin typeface="Calibri Light" panose="020F0302020204030204" pitchFamily="34" charset="0"/>
                <a:cs typeface="Calibri Light" panose="020F0302020204030204" pitchFamily="34" charset="0"/>
              </a:rPr>
              <a:t>University of Nebraska Lincoln, NE </a:t>
            </a:r>
          </a:p>
        </p:txBody>
      </p:sp>
      <p:sp>
        <p:nvSpPr>
          <p:cNvPr id="16" name="Text Placeholder 15">
            <a:extLst>
              <a:ext uri="{FF2B5EF4-FFF2-40B4-BE49-F238E27FC236}">
                <a16:creationId xmlns:a16="http://schemas.microsoft.com/office/drawing/2014/main" id="{562DD5F8-EED1-44CA-973A-A50FB49FBF21}"/>
              </a:ext>
            </a:extLst>
          </p:cNvPr>
          <p:cNvSpPr>
            <a:spLocks noGrp="1"/>
          </p:cNvSpPr>
          <p:nvPr>
            <p:ph type="body" sz="quarter" idx="4294967295"/>
          </p:nvPr>
        </p:nvSpPr>
        <p:spPr>
          <a:xfrm>
            <a:off x="9282599" y="2741095"/>
            <a:ext cx="2286000" cy="704850"/>
          </a:xfrm>
        </p:spPr>
        <p:txBody>
          <a:bodyPr>
            <a:noAutofit/>
          </a:bodyPr>
          <a:lstStyle/>
          <a:p>
            <a:pPr marL="0" indent="0" algn="ctr">
              <a:buNone/>
            </a:pPr>
            <a:r>
              <a:rPr lang="en-US" dirty="0">
                <a:latin typeface="Calibri Light" panose="020F0302020204030204" pitchFamily="34" charset="0"/>
                <a:cs typeface="Calibri Light" panose="020F0302020204030204" pitchFamily="34" charset="0"/>
              </a:rPr>
              <a:t>Marquette University Milwaukee, WI</a:t>
            </a:r>
          </a:p>
        </p:txBody>
      </p:sp>
      <p:sp>
        <p:nvSpPr>
          <p:cNvPr id="6" name="Slide Number Placeholder 5">
            <a:extLst>
              <a:ext uri="{FF2B5EF4-FFF2-40B4-BE49-F238E27FC236}">
                <a16:creationId xmlns:a16="http://schemas.microsoft.com/office/drawing/2014/main" id="{FA02A123-855F-4866-953C-DE05B61B27DC}"/>
              </a:ext>
            </a:extLst>
          </p:cNvPr>
          <p:cNvSpPr>
            <a:spLocks noGrp="1"/>
          </p:cNvSpPr>
          <p:nvPr>
            <p:ph type="sldNum" sz="quarter" idx="4294967295"/>
          </p:nvPr>
        </p:nvSpPr>
        <p:spPr>
          <a:xfrm>
            <a:off x="11139488" y="6424613"/>
            <a:ext cx="1052512" cy="365125"/>
          </a:xfrm>
        </p:spPr>
        <p:txBody>
          <a:bodyPr/>
          <a:lstStyle/>
          <a:p>
            <a:fld id="{3A98EE3D-8CD1-4C3F-BD1C-C98C9596463C}" type="slidenum">
              <a:rPr lang="en-US" smtClean="0"/>
              <a:t>7</a:t>
            </a:fld>
            <a:endParaRPr lang="en-US" dirty="0"/>
          </a:p>
        </p:txBody>
      </p:sp>
      <p:sp>
        <p:nvSpPr>
          <p:cNvPr id="2" name="Rectangle 1">
            <a:extLst>
              <a:ext uri="{FF2B5EF4-FFF2-40B4-BE49-F238E27FC236}">
                <a16:creationId xmlns:a16="http://schemas.microsoft.com/office/drawing/2014/main" id="{3DD64F21-19EE-4B78-9A1A-97AEDC58E5E8}"/>
              </a:ext>
            </a:extLst>
          </p:cNvPr>
          <p:cNvSpPr/>
          <p:nvPr/>
        </p:nvSpPr>
        <p:spPr>
          <a:xfrm>
            <a:off x="4965700" y="5029200"/>
            <a:ext cx="6921500" cy="163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2C83ABFF-0055-47B3-90B9-3C075CB67E7C}"/>
              </a:ext>
            </a:extLst>
          </p:cNvPr>
          <p:cNvSpPr>
            <a:spLocks noGrp="1"/>
          </p:cNvSpPr>
          <p:nvPr>
            <p:ph type="body" sz="quarter" idx="4294967295"/>
          </p:nvPr>
        </p:nvSpPr>
        <p:spPr>
          <a:xfrm>
            <a:off x="9207779" y="5551390"/>
            <a:ext cx="2286000" cy="596900"/>
          </a:xfrm>
        </p:spPr>
        <p:txBody>
          <a:bodyPr>
            <a:noAutofit/>
          </a:bodyPr>
          <a:lstStyle/>
          <a:p>
            <a:pPr marL="0" indent="0" algn="ctr">
              <a:buNone/>
            </a:pPr>
            <a:r>
              <a:rPr lang="en-US" dirty="0">
                <a:latin typeface="Calibri Light" panose="020F0302020204030204" pitchFamily="34" charset="0"/>
                <a:cs typeface="Calibri Light" panose="020F0302020204030204" pitchFamily="34" charset="0"/>
              </a:rPr>
              <a:t>Creighton University Omaha, NE</a:t>
            </a:r>
          </a:p>
        </p:txBody>
      </p:sp>
      <p:pic>
        <p:nvPicPr>
          <p:cNvPr id="26" name="SmartArt Placeholder 25">
            <a:extLst>
              <a:ext uri="{FF2B5EF4-FFF2-40B4-BE49-F238E27FC236}">
                <a16:creationId xmlns:a16="http://schemas.microsoft.com/office/drawing/2014/main" id="{A89F7DA6-66D0-4AAC-B917-369D3B92001D}"/>
              </a:ext>
            </a:extLst>
          </p:cNvPr>
          <p:cNvPicPr>
            <a:picLocks noGrp="1" noChangeAspect="1"/>
          </p:cNvPicPr>
          <p:nvPr>
            <p:ph type="dgm" sz="quarter" idx="4294967295"/>
          </p:nvPr>
        </p:nvPicPr>
        <p:blipFill rotWithShape="1">
          <a:blip r:embed="rId5">
            <a:extLst>
              <a:ext uri="{28A0092B-C50C-407E-A947-70E740481C1C}">
                <a14:useLocalDpi xmlns:a14="http://schemas.microsoft.com/office/drawing/2010/main"/>
              </a:ext>
            </a:extLst>
          </a:blip>
          <a:srcRect t="24764" b="25947"/>
          <a:stretch/>
        </p:blipFill>
        <p:spPr>
          <a:xfrm>
            <a:off x="9090753" y="4191655"/>
            <a:ext cx="2520051" cy="1285226"/>
          </a:xfrm>
          <a:prstGeom prst="rect">
            <a:avLst/>
          </a:prstGeom>
        </p:spPr>
      </p:pic>
      <p:pic>
        <p:nvPicPr>
          <p:cNvPr id="1026" name="Picture 2" descr="University of Minnesota Logo and symbol, meaning, history, PNG, brand">
            <a:extLst>
              <a:ext uri="{FF2B5EF4-FFF2-40B4-BE49-F238E27FC236}">
                <a16:creationId xmlns:a16="http://schemas.microsoft.com/office/drawing/2014/main" id="{C53E2382-C5D8-4A00-B769-100F89047AB7}"/>
              </a:ext>
            </a:extLst>
          </p:cNvPr>
          <p:cNvPicPr>
            <a:picLocks noGrp="1" noChangeAspect="1" noChangeArrowheads="1"/>
          </p:cNvPicPr>
          <p:nvPr>
            <p:ph type="dgm" sz="quarter" idx="4294967295"/>
          </p:nvPr>
        </p:nvPicPr>
        <p:blipFill>
          <a:blip r:embed="rId6">
            <a:extLst>
              <a:ext uri="{28A0092B-C50C-407E-A947-70E740481C1C}">
                <a14:useLocalDpi xmlns:a14="http://schemas.microsoft.com/office/drawing/2010/main"/>
              </a:ext>
            </a:extLst>
          </a:blip>
          <a:srcRect/>
          <a:stretch>
            <a:fillRect/>
          </a:stretch>
        </p:blipFill>
        <p:spPr bwMode="auto">
          <a:xfrm>
            <a:off x="5611626" y="3896338"/>
            <a:ext cx="2833202" cy="1593676"/>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17">
            <a:extLst>
              <a:ext uri="{FF2B5EF4-FFF2-40B4-BE49-F238E27FC236}">
                <a16:creationId xmlns:a16="http://schemas.microsoft.com/office/drawing/2014/main" id="{2C487F64-F4C8-451E-8BB3-FF9729B86918}"/>
              </a:ext>
            </a:extLst>
          </p:cNvPr>
          <p:cNvSpPr txBox="1">
            <a:spLocks/>
          </p:cNvSpPr>
          <p:nvPr/>
        </p:nvSpPr>
        <p:spPr>
          <a:xfrm>
            <a:off x="5857875" y="5624989"/>
            <a:ext cx="2457729" cy="59690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dirty="0">
                <a:latin typeface="Calibri Light" panose="020F0302020204030204" pitchFamily="34" charset="0"/>
                <a:cs typeface="Calibri Light" panose="020F0302020204030204" pitchFamily="34" charset="0"/>
              </a:rPr>
              <a:t>University of Minnesota Minneapolis, MN</a:t>
            </a:r>
          </a:p>
        </p:txBody>
      </p:sp>
      <p:pic>
        <p:nvPicPr>
          <p:cNvPr id="2050" name="Picture 2" descr="The University of Iowa COD Receives Award From NIDCR to Continue Iowa  Fluoride Study">
            <a:extLst>
              <a:ext uri="{FF2B5EF4-FFF2-40B4-BE49-F238E27FC236}">
                <a16:creationId xmlns:a16="http://schemas.microsoft.com/office/drawing/2014/main" id="{BE8A81EF-8CA6-415C-8A64-E5B4342B1F3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9329" y="2326344"/>
            <a:ext cx="3655727" cy="102145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3">
            <a:extLst>
              <a:ext uri="{FF2B5EF4-FFF2-40B4-BE49-F238E27FC236}">
                <a16:creationId xmlns:a16="http://schemas.microsoft.com/office/drawing/2014/main" id="{4718861F-4E6B-4705-9CDE-CD09A5265F53}"/>
              </a:ext>
            </a:extLst>
          </p:cNvPr>
          <p:cNvSpPr txBox="1">
            <a:spLocks/>
          </p:cNvSpPr>
          <p:nvPr/>
        </p:nvSpPr>
        <p:spPr>
          <a:xfrm>
            <a:off x="1377024" y="3588065"/>
            <a:ext cx="2543175" cy="7048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dirty="0">
                <a:latin typeface="Calibri Light" panose="020F0302020204030204" pitchFamily="34" charset="0"/>
                <a:cs typeface="Calibri Light" panose="020F0302020204030204" pitchFamily="34" charset="0"/>
              </a:rPr>
              <a:t>University of Iowa      </a:t>
            </a:r>
            <a:r>
              <a:rPr lang="en-US" dirty="0" err="1">
                <a:latin typeface="Calibri Light" panose="020F0302020204030204" pitchFamily="34" charset="0"/>
                <a:cs typeface="Calibri Light" panose="020F0302020204030204" pitchFamily="34" charset="0"/>
              </a:rPr>
              <a:t>Iowa</a:t>
            </a:r>
            <a:r>
              <a:rPr lang="en-US" dirty="0">
                <a:latin typeface="Calibri Light" panose="020F0302020204030204" pitchFamily="34" charset="0"/>
                <a:cs typeface="Calibri Light" panose="020F0302020204030204" pitchFamily="34" charset="0"/>
              </a:rPr>
              <a:t> City, IA </a:t>
            </a:r>
          </a:p>
        </p:txBody>
      </p:sp>
    </p:spTree>
    <p:extLst>
      <p:ext uri="{BB962C8B-B14F-4D97-AF65-F5344CB8AC3E}">
        <p14:creationId xmlns:p14="http://schemas.microsoft.com/office/powerpoint/2010/main" val="139156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581192" y="731520"/>
            <a:ext cx="11029616" cy="827116"/>
          </a:xfrm>
        </p:spPr>
        <p:txBody>
          <a:bodyPr>
            <a:normAutofit fontScale="90000"/>
          </a:bodyPr>
          <a:lstStyle/>
          <a:p>
            <a:r>
              <a:rPr lang="en-US" sz="4000" cap="none" dirty="0">
                <a:latin typeface="Segoe UI Light" panose="020B0502040204020203" pitchFamily="34" charset="0"/>
                <a:cs typeface="Segoe UI Light" panose="020B0502040204020203" pitchFamily="34" charset="0"/>
              </a:rPr>
              <a:t>Timeline to Becoming a Dentist</a:t>
            </a:r>
            <a:br>
              <a:rPr lang="en-US" dirty="0"/>
            </a:br>
            <a:endParaRPr lang="en-US" sz="14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76482405"/>
              </p:ext>
            </p:extLst>
          </p:nvPr>
        </p:nvGraphicFramePr>
        <p:xfrm>
          <a:off x="518160" y="1788606"/>
          <a:ext cx="11092648"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98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4D68-6C9B-4025-BD44-C1D33B95AC29}"/>
              </a:ext>
            </a:extLst>
          </p:cNvPr>
          <p:cNvSpPr>
            <a:spLocks noGrp="1"/>
          </p:cNvSpPr>
          <p:nvPr>
            <p:ph type="title"/>
          </p:nvPr>
        </p:nvSpPr>
        <p:spPr>
          <a:xfrm>
            <a:off x="581193" y="729658"/>
            <a:ext cx="11029616" cy="935481"/>
          </a:xfrm>
        </p:spPr>
        <p:txBody>
          <a:bodyPr>
            <a:normAutofit/>
          </a:bodyPr>
          <a:lstStyle/>
          <a:p>
            <a:r>
              <a:rPr lang="en-US" sz="3600" cap="none" dirty="0">
                <a:latin typeface="Calibri Light" panose="020F0302020204030204" pitchFamily="34" charset="0"/>
                <a:cs typeface="Calibri Light" panose="020F0302020204030204" pitchFamily="34" charset="0"/>
              </a:rPr>
              <a:t>Average Cost of Dental Schools: 2021-2022 </a:t>
            </a:r>
          </a:p>
        </p:txBody>
      </p:sp>
      <p:sp>
        <p:nvSpPr>
          <p:cNvPr id="3" name="Content Placeholder 2">
            <a:extLst>
              <a:ext uri="{FF2B5EF4-FFF2-40B4-BE49-F238E27FC236}">
                <a16:creationId xmlns:a16="http://schemas.microsoft.com/office/drawing/2014/main" id="{5E66EE1A-8389-4614-AF17-EED35E3CB91A}"/>
              </a:ext>
            </a:extLst>
          </p:cNvPr>
          <p:cNvSpPr>
            <a:spLocks noGrp="1"/>
          </p:cNvSpPr>
          <p:nvPr>
            <p:ph sz="half" idx="1"/>
          </p:nvPr>
        </p:nvSpPr>
        <p:spPr>
          <a:xfrm>
            <a:off x="581193" y="2096385"/>
            <a:ext cx="4766660" cy="2995160"/>
          </a:xfrm>
        </p:spPr>
        <p:txBody>
          <a:bodyPr>
            <a:normAutofit/>
          </a:bodyPr>
          <a:lstStyle/>
          <a:p>
            <a:pPr marL="0" indent="0">
              <a:buNone/>
            </a:pPr>
            <a:r>
              <a:rPr lang="en-US" sz="2800" b="0" i="0" dirty="0">
                <a:solidFill>
                  <a:srgbClr val="000000"/>
                </a:solidFill>
                <a:effectLst/>
                <a:latin typeface="Calibri Light" panose="020F0302020204030204" pitchFamily="34" charset="0"/>
                <a:cs typeface="Calibri Light" panose="020F0302020204030204" pitchFamily="34" charset="0"/>
              </a:rPr>
              <a:t>Average first-year cost of dental school (including tuition and mandatory general fees) was:</a:t>
            </a:r>
          </a:p>
          <a:p>
            <a:pPr lvl="1"/>
            <a:r>
              <a:rPr lang="en-US" sz="2800" b="1" i="0" dirty="0">
                <a:solidFill>
                  <a:schemeClr val="accent1">
                    <a:lumMod val="75000"/>
                  </a:schemeClr>
                </a:solidFill>
                <a:effectLst/>
                <a:latin typeface="Calibri Light" panose="020F0302020204030204" pitchFamily="34" charset="0"/>
                <a:cs typeface="Calibri Light" panose="020F0302020204030204" pitchFamily="34" charset="0"/>
              </a:rPr>
              <a:t>$56,698</a:t>
            </a:r>
            <a:r>
              <a:rPr lang="en-US" sz="2800" b="0" i="0" dirty="0">
                <a:solidFill>
                  <a:srgbClr val="000000"/>
                </a:solidFill>
                <a:effectLst/>
                <a:latin typeface="Calibri Light" panose="020F0302020204030204" pitchFamily="34" charset="0"/>
                <a:cs typeface="Calibri Light" panose="020F0302020204030204" pitchFamily="34" charset="0"/>
              </a:rPr>
              <a:t> for residents </a:t>
            </a:r>
          </a:p>
          <a:p>
            <a:pPr lvl="1"/>
            <a:r>
              <a:rPr lang="en-US" sz="2800" b="1" i="0" dirty="0">
                <a:solidFill>
                  <a:schemeClr val="accent1">
                    <a:lumMod val="75000"/>
                  </a:schemeClr>
                </a:solidFill>
                <a:effectLst/>
                <a:latin typeface="Calibri Light" panose="020F0302020204030204" pitchFamily="34" charset="0"/>
                <a:cs typeface="Calibri Light" panose="020F0302020204030204" pitchFamily="34" charset="0"/>
              </a:rPr>
              <a:t>$74,866 </a:t>
            </a:r>
            <a:r>
              <a:rPr lang="en-US" sz="2800" b="0" i="0" dirty="0">
                <a:solidFill>
                  <a:srgbClr val="000000"/>
                </a:solidFill>
                <a:effectLst/>
                <a:latin typeface="Calibri Light" panose="020F0302020204030204" pitchFamily="34" charset="0"/>
                <a:cs typeface="Calibri Light" panose="020F0302020204030204" pitchFamily="34" charset="0"/>
              </a:rPr>
              <a:t>for non-residents</a:t>
            </a:r>
          </a:p>
        </p:txBody>
      </p:sp>
      <p:sp>
        <p:nvSpPr>
          <p:cNvPr id="4" name="Content Placeholder 3">
            <a:extLst>
              <a:ext uri="{FF2B5EF4-FFF2-40B4-BE49-F238E27FC236}">
                <a16:creationId xmlns:a16="http://schemas.microsoft.com/office/drawing/2014/main" id="{DCD0A51D-C27B-4100-A7CF-C3CD374C54AB}"/>
              </a:ext>
            </a:extLst>
          </p:cNvPr>
          <p:cNvSpPr>
            <a:spLocks noGrp="1"/>
          </p:cNvSpPr>
          <p:nvPr>
            <p:ph sz="half" idx="2"/>
          </p:nvPr>
        </p:nvSpPr>
        <p:spPr>
          <a:xfrm>
            <a:off x="6249785" y="2228003"/>
            <a:ext cx="5194769" cy="2731924"/>
          </a:xfrm>
        </p:spPr>
        <p:txBody>
          <a:bodyPr>
            <a:normAutofit/>
          </a:bodyPr>
          <a:lstStyle/>
          <a:p>
            <a:pPr marL="0" indent="0">
              <a:buNone/>
            </a:pPr>
            <a:r>
              <a:rPr lang="en-US" sz="2800" b="0" i="0" dirty="0">
                <a:solidFill>
                  <a:srgbClr val="000000"/>
                </a:solidFill>
                <a:effectLst/>
                <a:latin typeface="Calibri Light" panose="020F0302020204030204" pitchFamily="34" charset="0"/>
                <a:cs typeface="Calibri Light" panose="020F0302020204030204" pitchFamily="34" charset="0"/>
              </a:rPr>
              <a:t>Results also vary by institution type. Average resident first-year costs:</a:t>
            </a:r>
          </a:p>
          <a:p>
            <a:pPr lvl="1"/>
            <a:r>
              <a:rPr lang="en-US" sz="2800" b="1" i="0" dirty="0">
                <a:solidFill>
                  <a:schemeClr val="accent1">
                    <a:lumMod val="75000"/>
                  </a:schemeClr>
                </a:solidFill>
                <a:effectLst/>
                <a:latin typeface="Calibri Light" panose="020F0302020204030204" pitchFamily="34" charset="0"/>
                <a:cs typeface="Calibri Light" panose="020F0302020204030204" pitchFamily="34" charset="0"/>
              </a:rPr>
              <a:t>$41,927 </a:t>
            </a:r>
            <a:r>
              <a:rPr lang="en-US" sz="2800" b="0" i="0" dirty="0">
                <a:solidFill>
                  <a:srgbClr val="000000"/>
                </a:solidFill>
                <a:effectLst/>
                <a:latin typeface="Calibri Light" panose="020F0302020204030204" pitchFamily="34" charset="0"/>
                <a:cs typeface="Calibri Light" panose="020F0302020204030204" pitchFamily="34" charset="0"/>
              </a:rPr>
              <a:t>for </a:t>
            </a:r>
            <a:r>
              <a:rPr lang="en-US" sz="2800" dirty="0">
                <a:solidFill>
                  <a:srgbClr val="000000"/>
                </a:solidFill>
                <a:latin typeface="Calibri Light" panose="020F0302020204030204" pitchFamily="34" charset="0"/>
                <a:cs typeface="Calibri Light" panose="020F0302020204030204" pitchFamily="34" charset="0"/>
              </a:rPr>
              <a:t>p</a:t>
            </a:r>
            <a:r>
              <a:rPr lang="en-US" sz="2800" b="0" i="0" dirty="0">
                <a:solidFill>
                  <a:srgbClr val="000000"/>
                </a:solidFill>
                <a:effectLst/>
                <a:latin typeface="Calibri Light" panose="020F0302020204030204" pitchFamily="34" charset="0"/>
                <a:cs typeface="Calibri Light" panose="020F0302020204030204" pitchFamily="34" charset="0"/>
              </a:rPr>
              <a:t>ublic school</a:t>
            </a:r>
          </a:p>
          <a:p>
            <a:pPr lvl="1"/>
            <a:r>
              <a:rPr lang="en-US" sz="2800" b="1" i="0" dirty="0">
                <a:solidFill>
                  <a:schemeClr val="accent1">
                    <a:lumMod val="75000"/>
                  </a:schemeClr>
                </a:solidFill>
                <a:effectLst/>
                <a:latin typeface="Calibri Light" panose="020F0302020204030204" pitchFamily="34" charset="0"/>
                <a:cs typeface="Calibri Light" panose="020F0302020204030204" pitchFamily="34" charset="0"/>
              </a:rPr>
              <a:t>$78,581 </a:t>
            </a:r>
            <a:r>
              <a:rPr lang="en-US" sz="2800" b="0" i="0" dirty="0">
                <a:solidFill>
                  <a:srgbClr val="000000"/>
                </a:solidFill>
                <a:effectLst/>
                <a:latin typeface="Calibri Light" panose="020F0302020204030204" pitchFamily="34" charset="0"/>
                <a:cs typeface="Calibri Light" panose="020F0302020204030204" pitchFamily="34" charset="0"/>
              </a:rPr>
              <a:t>for private school</a:t>
            </a:r>
            <a:endParaRPr lang="en-US" sz="2800" dirty="0">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867ECDE-BA6D-4586-968C-F6128055463A}"/>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8" name="Content Placeholder 2">
            <a:extLst>
              <a:ext uri="{FF2B5EF4-FFF2-40B4-BE49-F238E27FC236}">
                <a16:creationId xmlns:a16="http://schemas.microsoft.com/office/drawing/2014/main" id="{C632EDB3-A645-4A03-B728-0CBAA6AE1761}"/>
              </a:ext>
            </a:extLst>
          </p:cNvPr>
          <p:cNvSpPr txBox="1">
            <a:spLocks/>
          </p:cNvSpPr>
          <p:nvPr/>
        </p:nvSpPr>
        <p:spPr>
          <a:xfrm>
            <a:off x="207818" y="5223163"/>
            <a:ext cx="11790218" cy="145472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US" sz="2400" dirty="0">
                <a:solidFill>
                  <a:schemeClr val="accent1">
                    <a:lumMod val="75000"/>
                  </a:schemeClr>
                </a:solidFill>
                <a:latin typeface="Calibri Light" panose="020F0302020204030204" pitchFamily="34" charset="0"/>
                <a:cs typeface="Calibri Light" panose="020F0302020204030204" pitchFamily="34" charset="0"/>
              </a:rPr>
              <a:t>These expenses do not include cost of living or additional school fees and supplies.</a:t>
            </a:r>
          </a:p>
        </p:txBody>
      </p:sp>
    </p:spTree>
    <p:extLst>
      <p:ext uri="{BB962C8B-B14F-4D97-AF65-F5344CB8AC3E}">
        <p14:creationId xmlns:p14="http://schemas.microsoft.com/office/powerpoint/2010/main" val="2570774675"/>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1023</TotalTime>
  <Words>2317</Words>
  <Application>Microsoft Macintosh PowerPoint</Application>
  <PresentationFormat>Widescreen</PresentationFormat>
  <Paragraphs>300</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Calibri Light</vt:lpstr>
      <vt:lpstr>Gautami</vt:lpstr>
      <vt:lpstr>Georgia</vt:lpstr>
      <vt:lpstr>Gill Sans MT</vt:lpstr>
      <vt:lpstr>Montserrat</vt:lpstr>
      <vt:lpstr>Roboto</vt:lpstr>
      <vt:lpstr>Segoe UI</vt:lpstr>
      <vt:lpstr>Segoe UI Light</vt:lpstr>
      <vt:lpstr>Wingdings</vt:lpstr>
      <vt:lpstr>Wingdings 2</vt:lpstr>
      <vt:lpstr>DividendVTI</vt:lpstr>
      <vt:lpstr>Finding your career in Dentistry</vt:lpstr>
      <vt:lpstr>What is dentistry?</vt:lpstr>
      <vt:lpstr> What Is a dentist? </vt:lpstr>
      <vt:lpstr>The Many Dental Fields</vt:lpstr>
      <vt:lpstr>How are they different? </vt:lpstr>
      <vt:lpstr>How can you plan and prepare?</vt:lpstr>
      <vt:lpstr>School Choices  List of some near North Dakota</vt:lpstr>
      <vt:lpstr>Timeline to Becoming a Dentist </vt:lpstr>
      <vt:lpstr>Average Cost of Dental Schools: 2021-2022 </vt:lpstr>
      <vt:lpstr>PowerPoint Presentation</vt:lpstr>
      <vt:lpstr>PowerPoint Presentation</vt:lpstr>
      <vt:lpstr>ND Health Service Corps</vt:lpstr>
      <vt:lpstr>PowerPoint Presentation</vt:lpstr>
      <vt:lpstr>First American Indian Dentist</vt:lpstr>
      <vt:lpstr>My Story:   Why I Chose Dentistry</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your career in Dentistry</dc:title>
  <dc:creator>Schroeder, Shawnda</dc:creator>
  <cp:lastModifiedBy>Lang, Jennifer</cp:lastModifiedBy>
  <cp:revision>33</cp:revision>
  <dcterms:created xsi:type="dcterms:W3CDTF">2022-11-22T18:27:14Z</dcterms:created>
  <dcterms:modified xsi:type="dcterms:W3CDTF">2023-08-17T15:19:45Z</dcterms:modified>
</cp:coreProperties>
</file>